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8.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0.jpg" ContentType="image/jpeg"/>
  <Override PartName="/ppt/media/image21.jpg" ContentType="image/jpeg"/>
  <Override PartName="/ppt/media/image22.jpg" ContentType="image/jpeg"/>
  <Override PartName="/ppt/media/image23.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5"/>
  </p:notesMasterIdLst>
  <p:sldIdLst>
    <p:sldId id="256" r:id="rId3"/>
    <p:sldId id="257" r:id="rId4"/>
    <p:sldId id="258" r:id="rId5"/>
    <p:sldId id="259" r:id="rId6"/>
    <p:sldId id="260" r:id="rId7"/>
    <p:sldId id="1015" r:id="rId8"/>
    <p:sldId id="1016" r:id="rId9"/>
    <p:sldId id="262" r:id="rId10"/>
    <p:sldId id="1018" r:id="rId11"/>
    <p:sldId id="263" r:id="rId12"/>
    <p:sldId id="604" r:id="rId13"/>
    <p:sldId id="1009" r:id="rId14"/>
    <p:sldId id="603" r:id="rId15"/>
    <p:sldId id="638" r:id="rId16"/>
    <p:sldId id="281" r:id="rId17"/>
    <p:sldId id="282" r:id="rId18"/>
    <p:sldId id="268" r:id="rId19"/>
    <p:sldId id="608" r:id="rId20"/>
    <p:sldId id="610" r:id="rId21"/>
    <p:sldId id="335" r:id="rId22"/>
    <p:sldId id="626" r:id="rId23"/>
    <p:sldId id="286" r:id="rId24"/>
    <p:sldId id="302" r:id="rId25"/>
    <p:sldId id="261" r:id="rId26"/>
    <p:sldId id="300" r:id="rId27"/>
    <p:sldId id="598" r:id="rId28"/>
    <p:sldId id="304" r:id="rId29"/>
    <p:sldId id="288" r:id="rId30"/>
    <p:sldId id="1010" r:id="rId31"/>
    <p:sldId id="264" r:id="rId32"/>
    <p:sldId id="265" r:id="rId33"/>
    <p:sldId id="994" r:id="rId34"/>
    <p:sldId id="285" r:id="rId35"/>
    <p:sldId id="944" r:id="rId36"/>
    <p:sldId id="977" r:id="rId37"/>
    <p:sldId id="998" r:id="rId38"/>
    <p:sldId id="1017" r:id="rId39"/>
    <p:sldId id="1013" r:id="rId40"/>
    <p:sldId id="273" r:id="rId41"/>
    <p:sldId id="607" r:id="rId42"/>
    <p:sldId id="982" r:id="rId43"/>
    <p:sldId id="27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weta Khosla" initials="SK" lastIdx="1" clrIdx="0">
    <p:extLst>
      <p:ext uri="{19B8F6BF-5375-455C-9EA6-DF929625EA0E}">
        <p15:presenceInfo xmlns:p15="http://schemas.microsoft.com/office/powerpoint/2012/main" userId="Shweta Khos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E5FC"/>
    <a:srgbClr val="8FB4CF"/>
    <a:srgbClr val="00CCFF"/>
    <a:srgbClr val="75BDFA"/>
    <a:srgbClr val="0099FF"/>
    <a:srgbClr val="5685F8"/>
    <a:srgbClr val="F9F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autoAdjust="0"/>
    <p:restoredTop sz="84991" autoAdjust="0"/>
  </p:normalViewPr>
  <p:slideViewPr>
    <p:cSldViewPr snapToGrid="0">
      <p:cViewPr>
        <p:scale>
          <a:sx n="75" d="100"/>
          <a:sy n="75" d="100"/>
        </p:scale>
        <p:origin x="974" y="-163"/>
      </p:cViewPr>
      <p:guideLst/>
    </p:cSldViewPr>
  </p:slideViewPr>
  <p:notesTextViewPr>
    <p:cViewPr>
      <p:scale>
        <a:sx n="3" d="2"/>
        <a:sy n="3" d="2"/>
      </p:scale>
      <p:origin x="0" y="0"/>
    </p:cViewPr>
  </p:notesTextViewPr>
  <p:sorterViewPr>
    <p:cViewPr varScale="1">
      <p:scale>
        <a:sx n="1" d="1"/>
        <a:sy n="1" d="1"/>
      </p:scale>
      <p:origin x="0" y="-289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17246-885F-46B4-892C-7026E627300B}" type="datetimeFigureOut">
              <a:rPr lang="en-IN" smtClean="0"/>
              <a:t>28-04-2024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A628F3-40E2-45D1-894D-F30FE8748686}" type="slidenum">
              <a:rPr lang="en-IN" smtClean="0"/>
              <a:t>‹#›</a:t>
            </a:fld>
            <a:endParaRPr lang="en-IN"/>
          </a:p>
        </p:txBody>
      </p:sp>
    </p:spTree>
    <p:extLst>
      <p:ext uri="{BB962C8B-B14F-4D97-AF65-F5344CB8AC3E}">
        <p14:creationId xmlns:p14="http://schemas.microsoft.com/office/powerpoint/2010/main" val="2715209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b="1"/>
              <a:t>Relevance of print media in the Digital age</a:t>
            </a:r>
            <a:endParaRPr/>
          </a:p>
          <a:p>
            <a:pPr marL="0" lvl="0" indent="0" algn="l" rtl="0">
              <a:spcBef>
                <a:spcPts val="0"/>
              </a:spcBef>
              <a:spcAft>
                <a:spcPts val="0"/>
              </a:spcAft>
              <a:buNone/>
            </a:pPr>
            <a:endParaRPr/>
          </a:p>
        </p:txBody>
      </p:sp>
      <p:sp>
        <p:nvSpPr>
          <p:cNvPr id="98" name="Google Shape;9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Home </a:t>
            </a:r>
            <a:r>
              <a:rPr lang="en-IN" dirty="0" err="1"/>
              <a:t>MastersAC’s</a:t>
            </a:r>
            <a:r>
              <a:rPr lang="en-IN" dirty="0"/>
              <a:t> has gained 1.4% market share during last season, however we want to be among the top 5 AC brands in India, targeting &gt;10% market share this season</a:t>
            </a:r>
          </a:p>
          <a:p>
            <a:endParaRPr lang="en-IN" dirty="0"/>
          </a:p>
        </p:txBody>
      </p:sp>
      <p:sp>
        <p:nvSpPr>
          <p:cNvPr id="4" name="Slide Number Placeholder 3"/>
          <p:cNvSpPr>
            <a:spLocks noGrp="1"/>
          </p:cNvSpPr>
          <p:nvPr>
            <p:ph type="sldNum" sz="quarter" idx="5"/>
          </p:nvPr>
        </p:nvSpPr>
        <p:spPr/>
        <p:txBody>
          <a:bodyPr/>
          <a:lstStyle/>
          <a:p>
            <a:fld id="{2BA628F3-40E2-45D1-894D-F30FE8748686}" type="slidenum">
              <a:rPr lang="en-IN" smtClean="0"/>
              <a:t>11</a:t>
            </a:fld>
            <a:endParaRPr lang="en-IN"/>
          </a:p>
        </p:txBody>
      </p:sp>
    </p:spTree>
    <p:extLst>
      <p:ext uri="{BB962C8B-B14F-4D97-AF65-F5344CB8AC3E}">
        <p14:creationId xmlns:p14="http://schemas.microsoft.com/office/powerpoint/2010/main" val="1323001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 positioning of New age AC with complete peace of mind utilizing connected tech</a:t>
            </a:r>
            <a:endParaRPr lang="en-IN" b="1" dirty="0"/>
          </a:p>
          <a:p>
            <a:r>
              <a:rPr lang="en-US" dirty="0"/>
              <a:t>Lift brand imagery </a:t>
            </a:r>
          </a:p>
          <a:p>
            <a:pPr lvl="0"/>
            <a:r>
              <a:rPr lang="en-IN" dirty="0"/>
              <a:t>Build a category association between Home Masters&amp; Air conditioners category </a:t>
            </a:r>
          </a:p>
          <a:p>
            <a:pPr lvl="0"/>
            <a:r>
              <a:rPr lang="en-IN" dirty="0"/>
              <a:t>Create a clear cut / differentiated positioning </a:t>
            </a:r>
          </a:p>
          <a:p>
            <a:endParaRPr lang="en-IN" b="1" dirty="0"/>
          </a:p>
          <a:p>
            <a:endParaRPr lang="en-IN" dirty="0"/>
          </a:p>
        </p:txBody>
      </p:sp>
      <p:sp>
        <p:nvSpPr>
          <p:cNvPr id="4" name="Slide Number Placeholder 3"/>
          <p:cNvSpPr>
            <a:spLocks noGrp="1"/>
          </p:cNvSpPr>
          <p:nvPr>
            <p:ph type="sldNum" sz="quarter" idx="5"/>
          </p:nvPr>
        </p:nvSpPr>
        <p:spPr/>
        <p:txBody>
          <a:bodyPr/>
          <a:lstStyle/>
          <a:p>
            <a:fld id="{2BA628F3-40E2-45D1-894D-F30FE8748686}" type="slidenum">
              <a:rPr lang="en-IN" smtClean="0"/>
              <a:t>12</a:t>
            </a:fld>
            <a:endParaRPr lang="en-IN"/>
          </a:p>
        </p:txBody>
      </p:sp>
    </p:spTree>
    <p:extLst>
      <p:ext uri="{BB962C8B-B14F-4D97-AF65-F5344CB8AC3E}">
        <p14:creationId xmlns:p14="http://schemas.microsoft.com/office/powerpoint/2010/main" val="41358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BA628F3-40E2-45D1-894D-F30FE8748686}" type="slidenum">
              <a:rPr lang="en-IN" smtClean="0"/>
              <a:t>13</a:t>
            </a:fld>
            <a:endParaRPr lang="en-IN"/>
          </a:p>
        </p:txBody>
      </p:sp>
    </p:spTree>
    <p:extLst>
      <p:ext uri="{BB962C8B-B14F-4D97-AF65-F5344CB8AC3E}">
        <p14:creationId xmlns:p14="http://schemas.microsoft.com/office/powerpoint/2010/main" val="1643368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dirty="0"/>
          </a:p>
          <a:p>
            <a:endParaRPr lang="en-IN" dirty="0"/>
          </a:p>
        </p:txBody>
      </p:sp>
      <p:sp>
        <p:nvSpPr>
          <p:cNvPr id="4" name="Slide Number Placeholder 3"/>
          <p:cNvSpPr>
            <a:spLocks noGrp="1"/>
          </p:cNvSpPr>
          <p:nvPr>
            <p:ph type="sldNum" sz="quarter" idx="5"/>
          </p:nvPr>
        </p:nvSpPr>
        <p:spPr/>
        <p:txBody>
          <a:bodyPr/>
          <a:lstStyle/>
          <a:p>
            <a:fld id="{2BA628F3-40E2-45D1-894D-F30FE8748686}" type="slidenum">
              <a:rPr lang="en-IN" smtClean="0"/>
              <a:t>14</a:t>
            </a:fld>
            <a:endParaRPr lang="en-IN"/>
          </a:p>
        </p:txBody>
      </p:sp>
    </p:spTree>
    <p:extLst>
      <p:ext uri="{BB962C8B-B14F-4D97-AF65-F5344CB8AC3E}">
        <p14:creationId xmlns:p14="http://schemas.microsoft.com/office/powerpoint/2010/main" val="4090930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India replaced France as the sixth-largest economy in the world in 2018</a:t>
            </a:r>
          </a:p>
          <a:p>
            <a:r>
              <a:rPr lang="en-IN" sz="1200" b="0" i="0" kern="1200" dirty="0">
                <a:solidFill>
                  <a:schemeClr val="tx1"/>
                </a:solidFill>
                <a:effectLst/>
                <a:latin typeface="+mn-lt"/>
                <a:ea typeface="+mn-ea"/>
                <a:cs typeface="+mn-cs"/>
              </a:rPr>
              <a:t>Although India overtook China in terms of GDP growth rate in 2014</a:t>
            </a:r>
          </a:p>
          <a:p>
            <a:r>
              <a:rPr lang="en-IN" sz="1200" b="0" i="0" kern="1200" dirty="0">
                <a:solidFill>
                  <a:schemeClr val="tx1"/>
                </a:solidFill>
                <a:effectLst/>
                <a:latin typeface="+mn-lt"/>
                <a:ea typeface="+mn-ea"/>
                <a:cs typeface="+mn-cs"/>
              </a:rPr>
              <a:t>Those under 35 represent a large proportion (65%) of the Indian population</a:t>
            </a:r>
            <a:endParaRPr lang="en-IN" dirty="0"/>
          </a:p>
        </p:txBody>
      </p:sp>
      <p:sp>
        <p:nvSpPr>
          <p:cNvPr id="4" name="Slide Number Placeholder 3"/>
          <p:cNvSpPr>
            <a:spLocks noGrp="1"/>
          </p:cNvSpPr>
          <p:nvPr>
            <p:ph type="sldNum" sz="quarter" idx="10"/>
          </p:nvPr>
        </p:nvSpPr>
        <p:spPr/>
        <p:txBody>
          <a:bodyPr/>
          <a:lstStyle/>
          <a:p>
            <a:fld id="{97ACD9ED-1A2E-41E7-9D24-4F9054D2BA8E}" type="slidenum">
              <a:rPr lang="en-IN" smtClean="0"/>
              <a:t>17</a:t>
            </a:fld>
            <a:endParaRPr lang="en-IN" dirty="0"/>
          </a:p>
        </p:txBody>
      </p:sp>
    </p:spTree>
    <p:extLst>
      <p:ext uri="{BB962C8B-B14F-4D97-AF65-F5344CB8AC3E}">
        <p14:creationId xmlns:p14="http://schemas.microsoft.com/office/powerpoint/2010/main" val="3379753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FEFCD6-323A-7C43-9864-DE56599CB353}" type="slidenum">
              <a:rPr lang="en-US" smtClean="0"/>
              <a:pPr/>
              <a:t>20</a:t>
            </a:fld>
            <a:endParaRPr lang="en-US" dirty="0"/>
          </a:p>
        </p:txBody>
      </p:sp>
    </p:spTree>
    <p:extLst>
      <p:ext uri="{BB962C8B-B14F-4D97-AF65-F5344CB8AC3E}">
        <p14:creationId xmlns:p14="http://schemas.microsoft.com/office/powerpoint/2010/main" val="2130065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7ACD9ED-1A2E-41E7-9D24-4F9054D2BA8E}" type="slidenum">
              <a:rPr lang="en-IN" smtClean="0"/>
              <a:t>26</a:t>
            </a:fld>
            <a:endParaRPr lang="en-IN"/>
          </a:p>
        </p:txBody>
      </p:sp>
    </p:spTree>
    <p:extLst>
      <p:ext uri="{BB962C8B-B14F-4D97-AF65-F5344CB8AC3E}">
        <p14:creationId xmlns:p14="http://schemas.microsoft.com/office/powerpoint/2010/main" val="3517401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BA628F3-40E2-45D1-894D-F30FE8748686}" type="slidenum">
              <a:rPr lang="en-IN" smtClean="0"/>
              <a:t>30</a:t>
            </a:fld>
            <a:endParaRPr lang="en-IN"/>
          </a:p>
        </p:txBody>
      </p:sp>
    </p:spTree>
    <p:extLst>
      <p:ext uri="{BB962C8B-B14F-4D97-AF65-F5344CB8AC3E}">
        <p14:creationId xmlns:p14="http://schemas.microsoft.com/office/powerpoint/2010/main" val="44920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chemeClr val="bg1"/>
                </a:solidFill>
                <a:latin typeface="Dante" panose="02020502050200020203" pitchFamily="18" charset="0"/>
              </a:rPr>
              <a:t>A generation who is so occupied with what's in their hands that they expect their things to enable them</a:t>
            </a:r>
          </a:p>
          <a:p>
            <a:endParaRPr lang="en-IN" dirty="0"/>
          </a:p>
        </p:txBody>
      </p:sp>
      <p:sp>
        <p:nvSpPr>
          <p:cNvPr id="4" name="Slide Number Placeholder 3"/>
          <p:cNvSpPr>
            <a:spLocks noGrp="1"/>
          </p:cNvSpPr>
          <p:nvPr>
            <p:ph type="sldNum" sz="quarter" idx="5"/>
          </p:nvPr>
        </p:nvSpPr>
        <p:spPr/>
        <p:txBody>
          <a:bodyPr/>
          <a:lstStyle/>
          <a:p>
            <a:fld id="{2BA628F3-40E2-45D1-894D-F30FE8748686}" type="slidenum">
              <a:rPr lang="en-IN" smtClean="0"/>
              <a:t>31</a:t>
            </a:fld>
            <a:endParaRPr lang="en-IN"/>
          </a:p>
        </p:txBody>
      </p:sp>
    </p:spTree>
    <p:extLst>
      <p:ext uri="{BB962C8B-B14F-4D97-AF65-F5344CB8AC3E}">
        <p14:creationId xmlns:p14="http://schemas.microsoft.com/office/powerpoint/2010/main" val="249634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cefab558f6_2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2cefab558f6_2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cefab558f6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cefab558f6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t>Home MastersAC’s has gained 1.4% market share during last season, however we want to be among the top 5 AC brands in India, targeting &gt;10% market share this season</a:t>
            </a:r>
            <a:endParaRPr/>
          </a:p>
          <a:p>
            <a:pPr marL="0" lvl="0" indent="0" algn="l" rtl="0">
              <a:spcBef>
                <a:spcPts val="0"/>
              </a:spcBef>
              <a:spcAft>
                <a:spcPts val="0"/>
              </a:spcAft>
              <a:buNone/>
            </a:pPr>
            <a:endParaRPr/>
          </a:p>
        </p:txBody>
      </p:sp>
      <p:sp>
        <p:nvSpPr>
          <p:cNvPr id="145" name="Google Shape;14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efab558f6_1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cefab558f6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6f4f92f662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6f4f92f662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26f4f92f662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6f4f92f662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6f4f92f662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26f4f92f662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9</a:t>
            </a:fld>
            <a:endParaRPr/>
          </a:p>
        </p:txBody>
      </p:sp>
    </p:spTree>
    <p:extLst>
      <p:ext uri="{BB962C8B-B14F-4D97-AF65-F5344CB8AC3E}">
        <p14:creationId xmlns:p14="http://schemas.microsoft.com/office/powerpoint/2010/main" val="221631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6f4f92f662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26f4f92f662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Clear positioning of New age AC with complete peace of mind utilizing connected tech</a:t>
            </a:r>
            <a:endParaRPr b="1"/>
          </a:p>
          <a:p>
            <a:pPr marL="0" lvl="0" indent="0" algn="l" rtl="0">
              <a:spcBef>
                <a:spcPts val="0"/>
              </a:spcBef>
              <a:spcAft>
                <a:spcPts val="0"/>
              </a:spcAft>
              <a:buNone/>
            </a:pPr>
            <a:r>
              <a:rPr lang="en-IN"/>
              <a:t>Lift brand imagery </a:t>
            </a:r>
            <a:endParaRPr/>
          </a:p>
          <a:p>
            <a:pPr marL="0" lvl="0" indent="0" algn="l" rtl="0">
              <a:spcBef>
                <a:spcPts val="0"/>
              </a:spcBef>
              <a:spcAft>
                <a:spcPts val="0"/>
              </a:spcAft>
              <a:buNone/>
            </a:pPr>
            <a:r>
              <a:rPr lang="en-IN"/>
              <a:t>Build a category association between Home Masters&amp; Air conditioners category </a:t>
            </a:r>
            <a:endParaRPr/>
          </a:p>
          <a:p>
            <a:pPr marL="0" lvl="0" indent="0" algn="l" rtl="0">
              <a:spcBef>
                <a:spcPts val="0"/>
              </a:spcBef>
              <a:spcAft>
                <a:spcPts val="0"/>
              </a:spcAft>
              <a:buNone/>
            </a:pPr>
            <a:r>
              <a:rPr lang="en-IN"/>
              <a:t>Create a clear cut / differentiated positioning </a:t>
            </a:r>
            <a:endParaRPr/>
          </a:p>
          <a:p>
            <a:pPr marL="0" lvl="0" indent="0" algn="l" rtl="0">
              <a:spcBef>
                <a:spcPts val="0"/>
              </a:spcBef>
              <a:spcAft>
                <a:spcPts val="0"/>
              </a:spcAft>
              <a:buNone/>
            </a:pPr>
            <a:endParaRPr b="1"/>
          </a:p>
          <a:p>
            <a:pPr marL="0" lvl="0" indent="0" algn="l" rtl="0">
              <a:spcBef>
                <a:spcPts val="0"/>
              </a:spcBef>
              <a:spcAft>
                <a:spcPts val="0"/>
              </a:spcAft>
              <a:buNone/>
            </a:pPr>
            <a:endParaRPr/>
          </a:p>
        </p:txBody>
      </p:sp>
      <p:sp>
        <p:nvSpPr>
          <p:cNvPr id="182" name="Google Shape;182;g26f4f92f662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jpg"/><Relationship Id="rId12"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jp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g"/><Relationship Id="rId1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0624-AE2A-4D59-88B5-227E82D5B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0D2D0E-9458-4861-8A7A-01D7F25890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2A8016-7225-4344-959D-4996C93D33C7}"/>
              </a:ext>
            </a:extLst>
          </p:cNvPr>
          <p:cNvSpPr>
            <a:spLocks noGrp="1"/>
          </p:cNvSpPr>
          <p:nvPr>
            <p:ph type="dt" sz="half" idx="10"/>
          </p:nvPr>
        </p:nvSpPr>
        <p:spPr/>
        <p:txBody>
          <a:bodyPr/>
          <a:lstStyle/>
          <a:p>
            <a:fld id="{1B111546-B976-41D9-9590-DBAC54DFD908}" type="datetimeFigureOut">
              <a:rPr lang="en-IN" smtClean="0"/>
              <a:t>28-04-2024</a:t>
            </a:fld>
            <a:endParaRPr lang="en-IN"/>
          </a:p>
        </p:txBody>
      </p:sp>
      <p:sp>
        <p:nvSpPr>
          <p:cNvPr id="5" name="Footer Placeholder 4">
            <a:extLst>
              <a:ext uri="{FF2B5EF4-FFF2-40B4-BE49-F238E27FC236}">
                <a16:creationId xmlns:a16="http://schemas.microsoft.com/office/drawing/2014/main" id="{0CE39040-DD13-4420-A775-CBAEC971B5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7BDB1A-88A6-4C68-AA46-DCD7C87D5FE8}"/>
              </a:ext>
            </a:extLst>
          </p:cNvPr>
          <p:cNvSpPr>
            <a:spLocks noGrp="1"/>
          </p:cNvSpPr>
          <p:nvPr>
            <p:ph type="sldNum" sz="quarter" idx="12"/>
          </p:nvPr>
        </p:nvSpPr>
        <p:spPr/>
        <p:txBody>
          <a:bodyPr/>
          <a:lstStyle/>
          <a:p>
            <a:fld id="{9B360998-4D8F-43BA-9BDB-22C8E107957B}" type="slidenum">
              <a:rPr lang="en-IN" smtClean="0"/>
              <a:t>‹#›</a:t>
            </a:fld>
            <a:endParaRPr lang="en-IN"/>
          </a:p>
        </p:txBody>
      </p:sp>
    </p:spTree>
    <p:extLst>
      <p:ext uri="{BB962C8B-B14F-4D97-AF65-F5344CB8AC3E}">
        <p14:creationId xmlns:p14="http://schemas.microsoft.com/office/powerpoint/2010/main" val="19456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CE64-9B8F-4E34-A084-FC5EF5E14A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AB15CF-2001-41F5-AD18-68FC797FA2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3041FA-46C4-4811-8C0A-EC18D6187BC4}"/>
              </a:ext>
            </a:extLst>
          </p:cNvPr>
          <p:cNvSpPr>
            <a:spLocks noGrp="1"/>
          </p:cNvSpPr>
          <p:nvPr>
            <p:ph type="dt" sz="half" idx="10"/>
          </p:nvPr>
        </p:nvSpPr>
        <p:spPr/>
        <p:txBody>
          <a:bodyPr/>
          <a:lstStyle/>
          <a:p>
            <a:fld id="{1B111546-B976-41D9-9590-DBAC54DFD908}" type="datetimeFigureOut">
              <a:rPr lang="en-IN" smtClean="0"/>
              <a:t>28-04-2024</a:t>
            </a:fld>
            <a:endParaRPr lang="en-IN"/>
          </a:p>
        </p:txBody>
      </p:sp>
      <p:sp>
        <p:nvSpPr>
          <p:cNvPr id="5" name="Footer Placeholder 4">
            <a:extLst>
              <a:ext uri="{FF2B5EF4-FFF2-40B4-BE49-F238E27FC236}">
                <a16:creationId xmlns:a16="http://schemas.microsoft.com/office/drawing/2014/main" id="{D95A3933-D2A5-4F7C-87E0-1CCC5C0232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379258-5036-400F-BDEC-C816734C4D3B}"/>
              </a:ext>
            </a:extLst>
          </p:cNvPr>
          <p:cNvSpPr>
            <a:spLocks noGrp="1"/>
          </p:cNvSpPr>
          <p:nvPr>
            <p:ph type="sldNum" sz="quarter" idx="12"/>
          </p:nvPr>
        </p:nvSpPr>
        <p:spPr/>
        <p:txBody>
          <a:bodyPr/>
          <a:lstStyle/>
          <a:p>
            <a:fld id="{9B360998-4D8F-43BA-9BDB-22C8E107957B}" type="slidenum">
              <a:rPr lang="en-IN" smtClean="0"/>
              <a:t>‹#›</a:t>
            </a:fld>
            <a:endParaRPr lang="en-IN"/>
          </a:p>
        </p:txBody>
      </p:sp>
    </p:spTree>
    <p:extLst>
      <p:ext uri="{BB962C8B-B14F-4D97-AF65-F5344CB8AC3E}">
        <p14:creationId xmlns:p14="http://schemas.microsoft.com/office/powerpoint/2010/main" val="2278187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861046-F831-4556-A598-6088E02F83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E95409-35C2-474C-B36D-C1BDBB9F1B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1586C6-A674-487D-9549-BA823B73E7D7}"/>
              </a:ext>
            </a:extLst>
          </p:cNvPr>
          <p:cNvSpPr>
            <a:spLocks noGrp="1"/>
          </p:cNvSpPr>
          <p:nvPr>
            <p:ph type="dt" sz="half" idx="10"/>
          </p:nvPr>
        </p:nvSpPr>
        <p:spPr/>
        <p:txBody>
          <a:bodyPr/>
          <a:lstStyle/>
          <a:p>
            <a:fld id="{1B111546-B976-41D9-9590-DBAC54DFD908}" type="datetimeFigureOut">
              <a:rPr lang="en-IN" smtClean="0"/>
              <a:t>28-04-2024</a:t>
            </a:fld>
            <a:endParaRPr lang="en-IN"/>
          </a:p>
        </p:txBody>
      </p:sp>
      <p:sp>
        <p:nvSpPr>
          <p:cNvPr id="5" name="Footer Placeholder 4">
            <a:extLst>
              <a:ext uri="{FF2B5EF4-FFF2-40B4-BE49-F238E27FC236}">
                <a16:creationId xmlns:a16="http://schemas.microsoft.com/office/drawing/2014/main" id="{81D8B51E-C40D-4AA2-967D-3CA1A37497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CC17C5-0DB0-4B49-80DB-5A9D0E62F808}"/>
              </a:ext>
            </a:extLst>
          </p:cNvPr>
          <p:cNvSpPr>
            <a:spLocks noGrp="1"/>
          </p:cNvSpPr>
          <p:nvPr>
            <p:ph type="sldNum" sz="quarter" idx="12"/>
          </p:nvPr>
        </p:nvSpPr>
        <p:spPr/>
        <p:txBody>
          <a:bodyPr/>
          <a:lstStyle/>
          <a:p>
            <a:fld id="{9B360998-4D8F-43BA-9BDB-22C8E107957B}" type="slidenum">
              <a:rPr lang="en-IN" smtClean="0"/>
              <a:t>‹#›</a:t>
            </a:fld>
            <a:endParaRPr lang="en-IN"/>
          </a:p>
        </p:txBody>
      </p:sp>
    </p:spTree>
    <p:extLst>
      <p:ext uri="{BB962C8B-B14F-4D97-AF65-F5344CB8AC3E}">
        <p14:creationId xmlns:p14="http://schemas.microsoft.com/office/powerpoint/2010/main" val="165979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Content 3">
  <p:cSld name="4_Content 3">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609600" y="363537"/>
            <a:ext cx="10972800" cy="12304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body" idx="1"/>
          </p:nvPr>
        </p:nvSpPr>
        <p:spPr>
          <a:xfrm>
            <a:off x="4369902" y="2185522"/>
            <a:ext cx="3452196" cy="59384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3F3F3F"/>
              </a:buClr>
              <a:buSzPts val="2000"/>
              <a:buNone/>
              <a:defRPr sz="2000" b="1">
                <a:latin typeface="Calibri"/>
                <a:ea typeface="Calibri"/>
                <a:cs typeface="Calibri"/>
                <a:sym typeface="Calibri"/>
              </a:defRPr>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9" name="Google Shape;89;p13"/>
          <p:cNvSpPr txBox="1">
            <a:spLocks noGrp="1"/>
          </p:cNvSpPr>
          <p:nvPr>
            <p:ph type="body" idx="2"/>
          </p:nvPr>
        </p:nvSpPr>
        <p:spPr>
          <a:xfrm>
            <a:off x="4369902" y="2797069"/>
            <a:ext cx="3452194" cy="83063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sz="1600"/>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13"/>
          <p:cNvSpPr txBox="1">
            <a:spLocks noGrp="1"/>
          </p:cNvSpPr>
          <p:nvPr>
            <p:ph type="body" idx="3"/>
          </p:nvPr>
        </p:nvSpPr>
        <p:spPr>
          <a:xfrm>
            <a:off x="7987745" y="2185522"/>
            <a:ext cx="3452196" cy="59384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3F3F3F"/>
              </a:buClr>
              <a:buSzPts val="2000"/>
              <a:buNone/>
              <a:defRPr sz="2000" b="1">
                <a:latin typeface="Calibri"/>
                <a:ea typeface="Calibri"/>
                <a:cs typeface="Calibri"/>
                <a:sym typeface="Calibri"/>
              </a:defRPr>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1" name="Google Shape;91;p13"/>
          <p:cNvSpPr txBox="1">
            <a:spLocks noGrp="1"/>
          </p:cNvSpPr>
          <p:nvPr>
            <p:ph type="body" idx="4"/>
          </p:nvPr>
        </p:nvSpPr>
        <p:spPr>
          <a:xfrm>
            <a:off x="7987745" y="2797069"/>
            <a:ext cx="3452194" cy="83063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sz="1600"/>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2" name="Google Shape;92;p13"/>
          <p:cNvSpPr txBox="1">
            <a:spLocks noGrp="1"/>
          </p:cNvSpPr>
          <p:nvPr>
            <p:ph type="body" idx="5"/>
          </p:nvPr>
        </p:nvSpPr>
        <p:spPr>
          <a:xfrm>
            <a:off x="761997" y="2185521"/>
            <a:ext cx="3452196" cy="59384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3F3F3F"/>
              </a:buClr>
              <a:buSzPts val="2000"/>
              <a:buNone/>
              <a:defRPr sz="2000" b="1">
                <a:latin typeface="Calibri"/>
                <a:ea typeface="Calibri"/>
                <a:cs typeface="Calibri"/>
                <a:sym typeface="Calibri"/>
              </a:defRPr>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3" name="Google Shape;93;p13"/>
          <p:cNvSpPr txBox="1">
            <a:spLocks noGrp="1"/>
          </p:cNvSpPr>
          <p:nvPr>
            <p:ph type="body" idx="6"/>
          </p:nvPr>
        </p:nvSpPr>
        <p:spPr>
          <a:xfrm>
            <a:off x="761997" y="2797068"/>
            <a:ext cx="3452194" cy="83063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sz="1600"/>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4" name="Google Shape;94;p13"/>
          <p:cNvSpPr>
            <a:spLocks noGrp="1"/>
          </p:cNvSpPr>
          <p:nvPr>
            <p:ph type="pic" idx="7"/>
          </p:nvPr>
        </p:nvSpPr>
        <p:spPr>
          <a:xfrm>
            <a:off x="609600" y="5692875"/>
            <a:ext cx="10972800" cy="539496"/>
          </a:xfrm>
          <a:prstGeom prst="rect">
            <a:avLst/>
          </a:prstGeom>
          <a:noFill/>
          <a:ln>
            <a:noFill/>
          </a:ln>
        </p:spPr>
      </p:sp>
    </p:spTree>
    <p:extLst>
      <p:ext uri="{BB962C8B-B14F-4D97-AF65-F5344CB8AC3E}">
        <p14:creationId xmlns:p14="http://schemas.microsoft.com/office/powerpoint/2010/main" val="1317390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extLst>
              <a:ext uri="{28A0092B-C50C-407E-A947-70E740481C1C}">
                <a14:useLocalDpi xmlns:a14="http://schemas.microsoft.com/office/drawing/2010/main"/>
              </a:ext>
            </a:extLst>
          </a:blip>
          <a:stretch>
            <a:fillRect/>
          </a:stretch>
        </p:blipFill>
        <p:spPr>
          <a:xfrm>
            <a:off x="3457485" y="0"/>
            <a:ext cx="1367198" cy="1989859"/>
          </a:xfrm>
          <a:prstGeom prst="rect">
            <a:avLst/>
          </a:prstGeom>
        </p:spPr>
      </p:pic>
      <p:pic>
        <p:nvPicPr>
          <p:cNvPr id="17" name="bg object 17"/>
          <p:cNvPicPr/>
          <p:nvPr/>
        </p:nvPicPr>
        <p:blipFill>
          <a:blip r:embed="rId3" cstate="print">
            <a:extLst>
              <a:ext uri="{28A0092B-C50C-407E-A947-70E740481C1C}">
                <a14:useLocalDpi xmlns:a14="http://schemas.microsoft.com/office/drawing/2010/main"/>
              </a:ext>
            </a:extLst>
          </a:blip>
          <a:stretch>
            <a:fillRect/>
          </a:stretch>
        </p:blipFill>
        <p:spPr>
          <a:xfrm>
            <a:off x="6272661" y="0"/>
            <a:ext cx="1503729" cy="2672243"/>
          </a:xfrm>
          <a:prstGeom prst="rect">
            <a:avLst/>
          </a:prstGeom>
        </p:spPr>
      </p:pic>
      <p:pic>
        <p:nvPicPr>
          <p:cNvPr id="18" name="bg object 18"/>
          <p:cNvPicPr/>
          <p:nvPr/>
        </p:nvPicPr>
        <p:blipFill>
          <a:blip r:embed="rId4" cstate="print">
            <a:extLst>
              <a:ext uri="{28A0092B-C50C-407E-A947-70E740481C1C}">
                <a14:useLocalDpi xmlns:a14="http://schemas.microsoft.com/office/drawing/2010/main"/>
              </a:ext>
            </a:extLst>
          </a:blip>
          <a:stretch>
            <a:fillRect/>
          </a:stretch>
        </p:blipFill>
        <p:spPr>
          <a:xfrm>
            <a:off x="4782668" y="0"/>
            <a:ext cx="1527762" cy="2147529"/>
          </a:xfrm>
          <a:prstGeom prst="rect">
            <a:avLst/>
          </a:prstGeom>
        </p:spPr>
      </p:pic>
      <p:pic>
        <p:nvPicPr>
          <p:cNvPr id="19" name="bg object 19"/>
          <p:cNvPicPr/>
          <p:nvPr/>
        </p:nvPicPr>
        <p:blipFill>
          <a:blip r:embed="rId5" cstate="print"/>
          <a:stretch>
            <a:fillRect/>
          </a:stretch>
        </p:blipFill>
        <p:spPr>
          <a:xfrm>
            <a:off x="0" y="5011"/>
            <a:ext cx="1924713" cy="1944358"/>
          </a:xfrm>
          <a:prstGeom prst="rect">
            <a:avLst/>
          </a:prstGeom>
        </p:spPr>
      </p:pic>
      <p:pic>
        <p:nvPicPr>
          <p:cNvPr id="20" name="bg object 20"/>
          <p:cNvPicPr/>
          <p:nvPr/>
        </p:nvPicPr>
        <p:blipFill>
          <a:blip r:embed="rId6" cstate="print">
            <a:extLst>
              <a:ext uri="{28A0092B-C50C-407E-A947-70E740481C1C}">
                <a14:useLocalDpi xmlns:a14="http://schemas.microsoft.com/office/drawing/2010/main"/>
              </a:ext>
            </a:extLst>
          </a:blip>
          <a:stretch>
            <a:fillRect/>
          </a:stretch>
        </p:blipFill>
        <p:spPr>
          <a:xfrm>
            <a:off x="0" y="1949135"/>
            <a:ext cx="3710410" cy="2646229"/>
          </a:xfrm>
          <a:prstGeom prst="rect">
            <a:avLst/>
          </a:prstGeom>
        </p:spPr>
      </p:pic>
      <p:pic>
        <p:nvPicPr>
          <p:cNvPr id="21" name="bg object 21"/>
          <p:cNvPicPr/>
          <p:nvPr/>
        </p:nvPicPr>
        <p:blipFill>
          <a:blip r:embed="rId7" cstate="print"/>
          <a:stretch>
            <a:fillRect/>
          </a:stretch>
        </p:blipFill>
        <p:spPr>
          <a:xfrm>
            <a:off x="3699108" y="1933936"/>
            <a:ext cx="1803713" cy="2676627"/>
          </a:xfrm>
          <a:prstGeom prst="rect">
            <a:avLst/>
          </a:prstGeom>
        </p:spPr>
      </p:pic>
      <p:pic>
        <p:nvPicPr>
          <p:cNvPr id="22" name="bg object 22"/>
          <p:cNvPicPr/>
          <p:nvPr/>
        </p:nvPicPr>
        <p:blipFill>
          <a:blip r:embed="rId8" cstate="print"/>
          <a:stretch>
            <a:fillRect/>
          </a:stretch>
        </p:blipFill>
        <p:spPr>
          <a:xfrm>
            <a:off x="0" y="4595131"/>
            <a:ext cx="4025414" cy="2262388"/>
          </a:xfrm>
          <a:prstGeom prst="rect">
            <a:avLst/>
          </a:prstGeom>
        </p:spPr>
      </p:pic>
      <p:pic>
        <p:nvPicPr>
          <p:cNvPr id="23" name="bg object 23"/>
          <p:cNvPicPr/>
          <p:nvPr/>
        </p:nvPicPr>
        <p:blipFill>
          <a:blip r:embed="rId9" cstate="print"/>
          <a:stretch>
            <a:fillRect/>
          </a:stretch>
        </p:blipFill>
        <p:spPr>
          <a:xfrm>
            <a:off x="7295286" y="4579232"/>
            <a:ext cx="4896713" cy="2278286"/>
          </a:xfrm>
          <a:prstGeom prst="rect">
            <a:avLst/>
          </a:prstGeom>
        </p:spPr>
      </p:pic>
      <p:pic>
        <p:nvPicPr>
          <p:cNvPr id="24" name="bg object 24"/>
          <p:cNvPicPr/>
          <p:nvPr/>
        </p:nvPicPr>
        <p:blipFill>
          <a:blip r:embed="rId10" cstate="print">
            <a:extLst>
              <a:ext uri="{28A0092B-C50C-407E-A947-70E740481C1C}">
                <a14:useLocalDpi xmlns:a14="http://schemas.microsoft.com/office/drawing/2010/main"/>
              </a:ext>
            </a:extLst>
          </a:blip>
          <a:stretch>
            <a:fillRect/>
          </a:stretch>
        </p:blipFill>
        <p:spPr>
          <a:xfrm>
            <a:off x="5481162" y="1928087"/>
            <a:ext cx="3837233" cy="2688326"/>
          </a:xfrm>
          <a:prstGeom prst="rect">
            <a:avLst/>
          </a:prstGeom>
        </p:spPr>
      </p:pic>
      <p:pic>
        <p:nvPicPr>
          <p:cNvPr id="25" name="bg object 25"/>
          <p:cNvPicPr/>
          <p:nvPr/>
        </p:nvPicPr>
        <p:blipFill>
          <a:blip r:embed="rId11" cstate="print"/>
          <a:stretch>
            <a:fillRect/>
          </a:stretch>
        </p:blipFill>
        <p:spPr>
          <a:xfrm>
            <a:off x="3956459" y="4596088"/>
            <a:ext cx="4072215" cy="2261431"/>
          </a:xfrm>
          <a:prstGeom prst="rect">
            <a:avLst/>
          </a:prstGeom>
        </p:spPr>
      </p:pic>
      <p:pic>
        <p:nvPicPr>
          <p:cNvPr id="26" name="bg object 26"/>
          <p:cNvPicPr/>
          <p:nvPr/>
        </p:nvPicPr>
        <p:blipFill>
          <a:blip r:embed="rId12" cstate="print">
            <a:extLst>
              <a:ext uri="{28A0092B-C50C-407E-A947-70E740481C1C}">
                <a14:useLocalDpi xmlns:a14="http://schemas.microsoft.com/office/drawing/2010/main"/>
              </a:ext>
            </a:extLst>
          </a:blip>
          <a:stretch>
            <a:fillRect/>
          </a:stretch>
        </p:blipFill>
        <p:spPr>
          <a:xfrm>
            <a:off x="1914192" y="0"/>
            <a:ext cx="1563614" cy="1954380"/>
          </a:xfrm>
          <a:prstGeom prst="rect">
            <a:avLst/>
          </a:prstGeom>
        </p:spPr>
      </p:pic>
      <p:pic>
        <p:nvPicPr>
          <p:cNvPr id="27" name="bg object 27"/>
          <p:cNvPicPr/>
          <p:nvPr/>
        </p:nvPicPr>
        <p:blipFill>
          <a:blip r:embed="rId13" cstate="print">
            <a:extLst>
              <a:ext uri="{28A0092B-C50C-407E-A947-70E740481C1C}">
                <a14:useLocalDpi xmlns:a14="http://schemas.microsoft.com/office/drawing/2010/main"/>
              </a:ext>
            </a:extLst>
          </a:blip>
          <a:stretch>
            <a:fillRect/>
          </a:stretch>
        </p:blipFill>
        <p:spPr>
          <a:xfrm>
            <a:off x="9313265" y="1924264"/>
            <a:ext cx="2878734" cy="2695973"/>
          </a:xfrm>
          <a:prstGeom prst="rect">
            <a:avLst/>
          </a:prstGeom>
        </p:spPr>
      </p:pic>
      <p:pic>
        <p:nvPicPr>
          <p:cNvPr id="28" name="bg object 28"/>
          <p:cNvPicPr/>
          <p:nvPr/>
        </p:nvPicPr>
        <p:blipFill>
          <a:blip r:embed="rId14" cstate="print">
            <a:extLst>
              <a:ext uri="{28A0092B-C50C-407E-A947-70E740481C1C}">
                <a14:useLocalDpi xmlns:a14="http://schemas.microsoft.com/office/drawing/2010/main"/>
              </a:ext>
            </a:extLst>
          </a:blip>
          <a:stretch>
            <a:fillRect/>
          </a:stretch>
        </p:blipFill>
        <p:spPr>
          <a:xfrm>
            <a:off x="7784217" y="0"/>
            <a:ext cx="2679369" cy="1947793"/>
          </a:xfrm>
          <a:prstGeom prst="rect">
            <a:avLst/>
          </a:prstGeom>
        </p:spPr>
      </p:pic>
      <p:pic>
        <p:nvPicPr>
          <p:cNvPr id="29" name="bg object 29"/>
          <p:cNvPicPr/>
          <p:nvPr/>
        </p:nvPicPr>
        <p:blipFill>
          <a:blip r:embed="rId15" cstate="print"/>
          <a:stretch>
            <a:fillRect/>
          </a:stretch>
        </p:blipFill>
        <p:spPr>
          <a:xfrm>
            <a:off x="10338644" y="1"/>
            <a:ext cx="1853355" cy="1936613"/>
          </a:xfrm>
          <a:prstGeom prst="rect">
            <a:avLst/>
          </a:prstGeom>
        </p:spPr>
      </p:pic>
      <p:sp>
        <p:nvSpPr>
          <p:cNvPr id="30" name="bg object 30"/>
          <p:cNvSpPr/>
          <p:nvPr/>
        </p:nvSpPr>
        <p:spPr>
          <a:xfrm>
            <a:off x="0" y="0"/>
            <a:ext cx="12192000" cy="68576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30327">
              <a:alpha val="70278"/>
            </a:srgbClr>
          </a:solidFill>
        </p:spPr>
        <p:txBody>
          <a:bodyPr wrap="square" lIns="0" tIns="0" rIns="0" bIns="0" rtlCol="0"/>
          <a:lstStyle/>
          <a:p>
            <a:endParaRPr sz="1092"/>
          </a:p>
        </p:txBody>
      </p:sp>
      <p:sp>
        <p:nvSpPr>
          <p:cNvPr id="2" name="Holder 2"/>
          <p:cNvSpPr>
            <a:spLocks noGrp="1"/>
          </p:cNvSpPr>
          <p:nvPr>
            <p:ph type="ctrTitle"/>
          </p:nvPr>
        </p:nvSpPr>
        <p:spPr>
          <a:xfrm>
            <a:off x="2081449" y="1217762"/>
            <a:ext cx="8029103" cy="701203"/>
          </a:xfrm>
          <a:prstGeom prst="rect">
            <a:avLst/>
          </a:prstGeom>
        </p:spPr>
        <p:txBody>
          <a:bodyPr wrap="square" lIns="0" tIns="0" rIns="0" bIns="0">
            <a:spAutoFit/>
          </a:bodyPr>
          <a:lstStyle>
            <a:lvl1pPr>
              <a:defRPr sz="4487"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690510"/>
          </a:xfrm>
          <a:prstGeom prst="rect">
            <a:avLst/>
          </a:prstGeom>
        </p:spPr>
        <p:txBody>
          <a:bodyPr wrap="square" lIns="0" tIns="0" rIns="0" bIns="0">
            <a:spAutoFit/>
          </a:bodyPr>
          <a:lstStyle>
            <a:lvl1pPr>
              <a:defRPr sz="4487"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87672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0599" y="131988"/>
            <a:ext cx="11470803" cy="690510"/>
          </a:xfrm>
        </p:spPr>
        <p:txBody>
          <a:bodyPr lIns="0" tIns="0" rIns="0" bIns="0"/>
          <a:lstStyle>
            <a:lvl1pPr>
              <a:defRPr sz="4487" b="1" i="0">
                <a:solidFill>
                  <a:schemeClr val="tx1"/>
                </a:solidFill>
                <a:latin typeface="Arial"/>
                <a:cs typeface="Arial"/>
              </a:defRPr>
            </a:lvl1pPr>
          </a:lstStyle>
          <a:p>
            <a:endParaRPr/>
          </a:p>
        </p:txBody>
      </p:sp>
      <p:sp>
        <p:nvSpPr>
          <p:cNvPr id="3" name="Holder 3"/>
          <p:cNvSpPr>
            <a:spLocks noGrp="1"/>
          </p:cNvSpPr>
          <p:nvPr>
            <p:ph type="body" idx="1"/>
          </p:nvPr>
        </p:nvSpPr>
        <p:spPr>
          <a:xfrm>
            <a:off x="354248" y="2252740"/>
            <a:ext cx="5856473" cy="690510"/>
          </a:xfrm>
        </p:spPr>
        <p:txBody>
          <a:bodyPr lIns="0" tIns="0" rIns="0" bIns="0"/>
          <a:lstStyle>
            <a:lvl1pPr>
              <a:defRPr sz="4487"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29866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883899" y="3987520"/>
            <a:ext cx="1308100" cy="2869998"/>
          </a:xfrm>
          <a:prstGeom prst="rect">
            <a:avLst/>
          </a:prstGeom>
        </p:spPr>
      </p:pic>
      <p:sp>
        <p:nvSpPr>
          <p:cNvPr id="2" name="Holder 2"/>
          <p:cNvSpPr>
            <a:spLocks noGrp="1"/>
          </p:cNvSpPr>
          <p:nvPr>
            <p:ph type="title"/>
          </p:nvPr>
        </p:nvSpPr>
        <p:spPr>
          <a:xfrm>
            <a:off x="360599" y="131988"/>
            <a:ext cx="11470803" cy="690510"/>
          </a:xfrm>
        </p:spPr>
        <p:txBody>
          <a:bodyPr lIns="0" tIns="0" rIns="0" bIns="0"/>
          <a:lstStyle>
            <a:lvl1pPr>
              <a:defRPr sz="4487"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113877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113877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76740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 y="0"/>
            <a:ext cx="12191999" cy="6857519"/>
          </a:xfrm>
          <a:prstGeom prst="rect">
            <a:avLst/>
          </a:prstGeom>
        </p:spPr>
      </p:pic>
      <p:sp>
        <p:nvSpPr>
          <p:cNvPr id="2" name="Holder 2"/>
          <p:cNvSpPr>
            <a:spLocks noGrp="1"/>
          </p:cNvSpPr>
          <p:nvPr>
            <p:ph type="title"/>
          </p:nvPr>
        </p:nvSpPr>
        <p:spPr>
          <a:xfrm>
            <a:off x="360599" y="131988"/>
            <a:ext cx="11470803" cy="690510"/>
          </a:xfrm>
        </p:spPr>
        <p:txBody>
          <a:bodyPr lIns="0" tIns="0" rIns="0" bIns="0"/>
          <a:lstStyle>
            <a:lvl1pPr>
              <a:defRPr sz="4487"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01925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35350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BEB5-8A47-4FF1-81A6-1961BFBA05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282E15-0E7A-4666-83BF-5BB5A71EBE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F3CF1B-90AC-4A9E-99EA-E3AD0A655857}"/>
              </a:ext>
            </a:extLst>
          </p:cNvPr>
          <p:cNvSpPr>
            <a:spLocks noGrp="1"/>
          </p:cNvSpPr>
          <p:nvPr>
            <p:ph type="dt" sz="half" idx="10"/>
          </p:nvPr>
        </p:nvSpPr>
        <p:spPr/>
        <p:txBody>
          <a:bodyPr/>
          <a:lstStyle/>
          <a:p>
            <a:fld id="{1B111546-B976-41D9-9590-DBAC54DFD908}" type="datetimeFigureOut">
              <a:rPr lang="en-IN" smtClean="0"/>
              <a:t>28-04-2024</a:t>
            </a:fld>
            <a:endParaRPr lang="en-IN"/>
          </a:p>
        </p:txBody>
      </p:sp>
      <p:sp>
        <p:nvSpPr>
          <p:cNvPr id="5" name="Footer Placeholder 4">
            <a:extLst>
              <a:ext uri="{FF2B5EF4-FFF2-40B4-BE49-F238E27FC236}">
                <a16:creationId xmlns:a16="http://schemas.microsoft.com/office/drawing/2014/main" id="{6E748546-2C88-4BB9-99A9-574EA1F8F2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F48E93-6DE8-49D7-B620-05EEADC0893E}"/>
              </a:ext>
            </a:extLst>
          </p:cNvPr>
          <p:cNvSpPr>
            <a:spLocks noGrp="1"/>
          </p:cNvSpPr>
          <p:nvPr>
            <p:ph type="sldNum" sz="quarter" idx="12"/>
          </p:nvPr>
        </p:nvSpPr>
        <p:spPr/>
        <p:txBody>
          <a:bodyPr/>
          <a:lstStyle/>
          <a:p>
            <a:fld id="{9B360998-4D8F-43BA-9BDB-22C8E107957B}" type="slidenum">
              <a:rPr lang="en-IN" smtClean="0"/>
              <a:t>‹#›</a:t>
            </a:fld>
            <a:endParaRPr lang="en-IN"/>
          </a:p>
        </p:txBody>
      </p:sp>
    </p:spTree>
    <p:extLst>
      <p:ext uri="{BB962C8B-B14F-4D97-AF65-F5344CB8AC3E}">
        <p14:creationId xmlns:p14="http://schemas.microsoft.com/office/powerpoint/2010/main" val="237214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8B2C1-4C2F-4313-93C7-3F2AB7CEE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6DFF62-0589-4C5A-B136-EE7903DB4E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3748A8-A38C-4C8E-80CF-C3DFF6F4DEBF}"/>
              </a:ext>
            </a:extLst>
          </p:cNvPr>
          <p:cNvSpPr>
            <a:spLocks noGrp="1"/>
          </p:cNvSpPr>
          <p:nvPr>
            <p:ph type="dt" sz="half" idx="10"/>
          </p:nvPr>
        </p:nvSpPr>
        <p:spPr/>
        <p:txBody>
          <a:bodyPr/>
          <a:lstStyle/>
          <a:p>
            <a:fld id="{1B111546-B976-41D9-9590-DBAC54DFD908}" type="datetimeFigureOut">
              <a:rPr lang="en-IN" smtClean="0"/>
              <a:t>28-04-2024</a:t>
            </a:fld>
            <a:endParaRPr lang="en-IN"/>
          </a:p>
        </p:txBody>
      </p:sp>
      <p:sp>
        <p:nvSpPr>
          <p:cNvPr id="5" name="Footer Placeholder 4">
            <a:extLst>
              <a:ext uri="{FF2B5EF4-FFF2-40B4-BE49-F238E27FC236}">
                <a16:creationId xmlns:a16="http://schemas.microsoft.com/office/drawing/2014/main" id="{903031FD-708D-4068-A485-92ED6376FC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1A21DD-C59D-4706-8468-CEF8FFE5337E}"/>
              </a:ext>
            </a:extLst>
          </p:cNvPr>
          <p:cNvSpPr>
            <a:spLocks noGrp="1"/>
          </p:cNvSpPr>
          <p:nvPr>
            <p:ph type="sldNum" sz="quarter" idx="12"/>
          </p:nvPr>
        </p:nvSpPr>
        <p:spPr/>
        <p:txBody>
          <a:bodyPr/>
          <a:lstStyle/>
          <a:p>
            <a:fld id="{9B360998-4D8F-43BA-9BDB-22C8E107957B}" type="slidenum">
              <a:rPr lang="en-IN" smtClean="0"/>
              <a:t>‹#›</a:t>
            </a:fld>
            <a:endParaRPr lang="en-IN"/>
          </a:p>
        </p:txBody>
      </p:sp>
    </p:spTree>
    <p:extLst>
      <p:ext uri="{BB962C8B-B14F-4D97-AF65-F5344CB8AC3E}">
        <p14:creationId xmlns:p14="http://schemas.microsoft.com/office/powerpoint/2010/main" val="4194914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2A92-723C-4EDE-8B6D-CAACF0AE90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2E70AB-6FE8-449D-A163-5D806392772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A2D652-913B-4470-AFF8-AF0C04AA58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1434EAD-A680-45B1-8480-68D787332330}"/>
              </a:ext>
            </a:extLst>
          </p:cNvPr>
          <p:cNvSpPr>
            <a:spLocks noGrp="1"/>
          </p:cNvSpPr>
          <p:nvPr>
            <p:ph type="dt" sz="half" idx="10"/>
          </p:nvPr>
        </p:nvSpPr>
        <p:spPr/>
        <p:txBody>
          <a:bodyPr/>
          <a:lstStyle/>
          <a:p>
            <a:fld id="{1B111546-B976-41D9-9590-DBAC54DFD908}" type="datetimeFigureOut">
              <a:rPr lang="en-IN" smtClean="0"/>
              <a:t>28-04-2024</a:t>
            </a:fld>
            <a:endParaRPr lang="en-IN"/>
          </a:p>
        </p:txBody>
      </p:sp>
      <p:sp>
        <p:nvSpPr>
          <p:cNvPr id="6" name="Footer Placeholder 5">
            <a:extLst>
              <a:ext uri="{FF2B5EF4-FFF2-40B4-BE49-F238E27FC236}">
                <a16:creationId xmlns:a16="http://schemas.microsoft.com/office/drawing/2014/main" id="{2CB55561-9286-4B32-AC60-E16CC7A0D3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85031F-7920-42CD-A52D-7F74A729EB4A}"/>
              </a:ext>
            </a:extLst>
          </p:cNvPr>
          <p:cNvSpPr>
            <a:spLocks noGrp="1"/>
          </p:cNvSpPr>
          <p:nvPr>
            <p:ph type="sldNum" sz="quarter" idx="12"/>
          </p:nvPr>
        </p:nvSpPr>
        <p:spPr/>
        <p:txBody>
          <a:bodyPr/>
          <a:lstStyle/>
          <a:p>
            <a:fld id="{9B360998-4D8F-43BA-9BDB-22C8E107957B}" type="slidenum">
              <a:rPr lang="en-IN" smtClean="0"/>
              <a:t>‹#›</a:t>
            </a:fld>
            <a:endParaRPr lang="en-IN"/>
          </a:p>
        </p:txBody>
      </p:sp>
    </p:spTree>
    <p:extLst>
      <p:ext uri="{BB962C8B-B14F-4D97-AF65-F5344CB8AC3E}">
        <p14:creationId xmlns:p14="http://schemas.microsoft.com/office/powerpoint/2010/main" val="2392424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BE6D0-943F-4369-A8A0-283DD18595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58DE49-DD68-4A2A-83D5-6E9F6820A2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0A5BAC2-DA2A-406B-95EB-3278C87B47D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A0A478-3C48-4E75-A1DA-D7C53DC1F0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8C338C-E640-48E1-8508-462619970A3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0B01EB-D6E8-48D9-A034-523314720E57}"/>
              </a:ext>
            </a:extLst>
          </p:cNvPr>
          <p:cNvSpPr>
            <a:spLocks noGrp="1"/>
          </p:cNvSpPr>
          <p:nvPr>
            <p:ph type="dt" sz="half" idx="10"/>
          </p:nvPr>
        </p:nvSpPr>
        <p:spPr/>
        <p:txBody>
          <a:bodyPr/>
          <a:lstStyle/>
          <a:p>
            <a:fld id="{1B111546-B976-41D9-9590-DBAC54DFD908}" type="datetimeFigureOut">
              <a:rPr lang="en-IN" smtClean="0"/>
              <a:t>28-04-2024</a:t>
            </a:fld>
            <a:endParaRPr lang="en-IN"/>
          </a:p>
        </p:txBody>
      </p:sp>
      <p:sp>
        <p:nvSpPr>
          <p:cNvPr id="8" name="Footer Placeholder 7">
            <a:extLst>
              <a:ext uri="{FF2B5EF4-FFF2-40B4-BE49-F238E27FC236}">
                <a16:creationId xmlns:a16="http://schemas.microsoft.com/office/drawing/2014/main" id="{C4B72B5D-0CEC-4860-B9B0-33E2BEC27B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6D5960-827B-4E1D-8588-7DF54EC5969B}"/>
              </a:ext>
            </a:extLst>
          </p:cNvPr>
          <p:cNvSpPr>
            <a:spLocks noGrp="1"/>
          </p:cNvSpPr>
          <p:nvPr>
            <p:ph type="sldNum" sz="quarter" idx="12"/>
          </p:nvPr>
        </p:nvSpPr>
        <p:spPr/>
        <p:txBody>
          <a:bodyPr/>
          <a:lstStyle/>
          <a:p>
            <a:fld id="{9B360998-4D8F-43BA-9BDB-22C8E107957B}" type="slidenum">
              <a:rPr lang="en-IN" smtClean="0"/>
              <a:t>‹#›</a:t>
            </a:fld>
            <a:endParaRPr lang="en-IN"/>
          </a:p>
        </p:txBody>
      </p:sp>
    </p:spTree>
    <p:extLst>
      <p:ext uri="{BB962C8B-B14F-4D97-AF65-F5344CB8AC3E}">
        <p14:creationId xmlns:p14="http://schemas.microsoft.com/office/powerpoint/2010/main" val="213562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8464-2E67-4DD7-837F-4359EA4587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324699-D413-4BF1-A9E2-809F7D4EE806}"/>
              </a:ext>
            </a:extLst>
          </p:cNvPr>
          <p:cNvSpPr>
            <a:spLocks noGrp="1"/>
          </p:cNvSpPr>
          <p:nvPr>
            <p:ph type="dt" sz="half" idx="10"/>
          </p:nvPr>
        </p:nvSpPr>
        <p:spPr/>
        <p:txBody>
          <a:bodyPr/>
          <a:lstStyle/>
          <a:p>
            <a:fld id="{1B111546-B976-41D9-9590-DBAC54DFD908}" type="datetimeFigureOut">
              <a:rPr lang="en-IN" smtClean="0"/>
              <a:t>28-04-2024</a:t>
            </a:fld>
            <a:endParaRPr lang="en-IN"/>
          </a:p>
        </p:txBody>
      </p:sp>
      <p:sp>
        <p:nvSpPr>
          <p:cNvPr id="4" name="Footer Placeholder 3">
            <a:extLst>
              <a:ext uri="{FF2B5EF4-FFF2-40B4-BE49-F238E27FC236}">
                <a16:creationId xmlns:a16="http://schemas.microsoft.com/office/drawing/2014/main" id="{29A2A21F-82B6-4244-A95B-6454B2D751C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8557860-D28A-4F6D-9156-4688CA4C648F}"/>
              </a:ext>
            </a:extLst>
          </p:cNvPr>
          <p:cNvSpPr>
            <a:spLocks noGrp="1"/>
          </p:cNvSpPr>
          <p:nvPr>
            <p:ph type="sldNum" sz="quarter" idx="12"/>
          </p:nvPr>
        </p:nvSpPr>
        <p:spPr/>
        <p:txBody>
          <a:bodyPr/>
          <a:lstStyle/>
          <a:p>
            <a:fld id="{9B360998-4D8F-43BA-9BDB-22C8E107957B}" type="slidenum">
              <a:rPr lang="en-IN" smtClean="0"/>
              <a:t>‹#›</a:t>
            </a:fld>
            <a:endParaRPr lang="en-IN"/>
          </a:p>
        </p:txBody>
      </p:sp>
    </p:spTree>
    <p:extLst>
      <p:ext uri="{BB962C8B-B14F-4D97-AF65-F5344CB8AC3E}">
        <p14:creationId xmlns:p14="http://schemas.microsoft.com/office/powerpoint/2010/main" val="392284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E160D6-F6F3-4B30-9F76-8623BAF60AF2}"/>
              </a:ext>
            </a:extLst>
          </p:cNvPr>
          <p:cNvSpPr>
            <a:spLocks noGrp="1"/>
          </p:cNvSpPr>
          <p:nvPr>
            <p:ph type="dt" sz="half" idx="10"/>
          </p:nvPr>
        </p:nvSpPr>
        <p:spPr/>
        <p:txBody>
          <a:bodyPr/>
          <a:lstStyle/>
          <a:p>
            <a:fld id="{1B111546-B976-41D9-9590-DBAC54DFD908}" type="datetimeFigureOut">
              <a:rPr lang="en-IN" smtClean="0"/>
              <a:t>28-04-2024</a:t>
            </a:fld>
            <a:endParaRPr lang="en-IN"/>
          </a:p>
        </p:txBody>
      </p:sp>
      <p:sp>
        <p:nvSpPr>
          <p:cNvPr id="3" name="Footer Placeholder 2">
            <a:extLst>
              <a:ext uri="{FF2B5EF4-FFF2-40B4-BE49-F238E27FC236}">
                <a16:creationId xmlns:a16="http://schemas.microsoft.com/office/drawing/2014/main" id="{89270684-FC98-4483-8D6D-0D92ED0B05E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A0B6640-BD14-40AF-B9B7-8CF6252E027C}"/>
              </a:ext>
            </a:extLst>
          </p:cNvPr>
          <p:cNvSpPr>
            <a:spLocks noGrp="1"/>
          </p:cNvSpPr>
          <p:nvPr>
            <p:ph type="sldNum" sz="quarter" idx="12"/>
          </p:nvPr>
        </p:nvSpPr>
        <p:spPr/>
        <p:txBody>
          <a:bodyPr/>
          <a:lstStyle/>
          <a:p>
            <a:fld id="{9B360998-4D8F-43BA-9BDB-22C8E107957B}" type="slidenum">
              <a:rPr lang="en-IN" smtClean="0"/>
              <a:t>‹#›</a:t>
            </a:fld>
            <a:endParaRPr lang="en-IN"/>
          </a:p>
        </p:txBody>
      </p:sp>
    </p:spTree>
    <p:extLst>
      <p:ext uri="{BB962C8B-B14F-4D97-AF65-F5344CB8AC3E}">
        <p14:creationId xmlns:p14="http://schemas.microsoft.com/office/powerpoint/2010/main" val="2206505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595E-4F63-4DED-A386-C3B9E65368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8D7EAD-B019-4236-8740-29A74E7F11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3B454C1-27B8-4B55-B9B1-850E5547A3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A07E7D-47FE-4940-8C52-6A4EA77154E2}"/>
              </a:ext>
            </a:extLst>
          </p:cNvPr>
          <p:cNvSpPr>
            <a:spLocks noGrp="1"/>
          </p:cNvSpPr>
          <p:nvPr>
            <p:ph type="dt" sz="half" idx="10"/>
          </p:nvPr>
        </p:nvSpPr>
        <p:spPr/>
        <p:txBody>
          <a:bodyPr/>
          <a:lstStyle/>
          <a:p>
            <a:fld id="{1B111546-B976-41D9-9590-DBAC54DFD908}" type="datetimeFigureOut">
              <a:rPr lang="en-IN" smtClean="0"/>
              <a:t>28-04-2024</a:t>
            </a:fld>
            <a:endParaRPr lang="en-IN"/>
          </a:p>
        </p:txBody>
      </p:sp>
      <p:sp>
        <p:nvSpPr>
          <p:cNvPr id="6" name="Footer Placeholder 5">
            <a:extLst>
              <a:ext uri="{FF2B5EF4-FFF2-40B4-BE49-F238E27FC236}">
                <a16:creationId xmlns:a16="http://schemas.microsoft.com/office/drawing/2014/main" id="{DDF4FD5D-06CC-4089-9F4E-622D5D9EB3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B5424F-26F4-494F-A069-1E4A26DD93F3}"/>
              </a:ext>
            </a:extLst>
          </p:cNvPr>
          <p:cNvSpPr>
            <a:spLocks noGrp="1"/>
          </p:cNvSpPr>
          <p:nvPr>
            <p:ph type="sldNum" sz="quarter" idx="12"/>
          </p:nvPr>
        </p:nvSpPr>
        <p:spPr/>
        <p:txBody>
          <a:bodyPr/>
          <a:lstStyle/>
          <a:p>
            <a:fld id="{9B360998-4D8F-43BA-9BDB-22C8E107957B}" type="slidenum">
              <a:rPr lang="en-IN" smtClean="0"/>
              <a:t>‹#›</a:t>
            </a:fld>
            <a:endParaRPr lang="en-IN"/>
          </a:p>
        </p:txBody>
      </p:sp>
    </p:spTree>
    <p:extLst>
      <p:ext uri="{BB962C8B-B14F-4D97-AF65-F5344CB8AC3E}">
        <p14:creationId xmlns:p14="http://schemas.microsoft.com/office/powerpoint/2010/main" val="1997158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F96-77B7-486D-8D86-9075AD085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2BF88D-A825-4DF3-9BCB-F85DFB848B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CECA3CC-0A33-4F53-871E-953B7F5E1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25BABD-809E-4674-905D-A3B872D464FE}"/>
              </a:ext>
            </a:extLst>
          </p:cNvPr>
          <p:cNvSpPr>
            <a:spLocks noGrp="1"/>
          </p:cNvSpPr>
          <p:nvPr>
            <p:ph type="dt" sz="half" idx="10"/>
          </p:nvPr>
        </p:nvSpPr>
        <p:spPr/>
        <p:txBody>
          <a:bodyPr/>
          <a:lstStyle/>
          <a:p>
            <a:fld id="{1B111546-B976-41D9-9590-DBAC54DFD908}" type="datetimeFigureOut">
              <a:rPr lang="en-IN" smtClean="0"/>
              <a:t>28-04-2024</a:t>
            </a:fld>
            <a:endParaRPr lang="en-IN"/>
          </a:p>
        </p:txBody>
      </p:sp>
      <p:sp>
        <p:nvSpPr>
          <p:cNvPr id="6" name="Footer Placeholder 5">
            <a:extLst>
              <a:ext uri="{FF2B5EF4-FFF2-40B4-BE49-F238E27FC236}">
                <a16:creationId xmlns:a16="http://schemas.microsoft.com/office/drawing/2014/main" id="{21CD217E-BE25-42FF-90EB-E814A27BBB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1CFB89-3C7B-4CEF-BC52-088072AD6DEF}"/>
              </a:ext>
            </a:extLst>
          </p:cNvPr>
          <p:cNvSpPr>
            <a:spLocks noGrp="1"/>
          </p:cNvSpPr>
          <p:nvPr>
            <p:ph type="sldNum" sz="quarter" idx="12"/>
          </p:nvPr>
        </p:nvSpPr>
        <p:spPr/>
        <p:txBody>
          <a:bodyPr/>
          <a:lstStyle/>
          <a:p>
            <a:fld id="{9B360998-4D8F-43BA-9BDB-22C8E107957B}" type="slidenum">
              <a:rPr lang="en-IN" smtClean="0"/>
              <a:t>‹#›</a:t>
            </a:fld>
            <a:endParaRPr lang="en-IN"/>
          </a:p>
        </p:txBody>
      </p:sp>
    </p:spTree>
    <p:extLst>
      <p:ext uri="{BB962C8B-B14F-4D97-AF65-F5344CB8AC3E}">
        <p14:creationId xmlns:p14="http://schemas.microsoft.com/office/powerpoint/2010/main" val="980727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0B9B20-EE87-4857-8BD4-2834F20669EA}"/>
              </a:ext>
            </a:extLst>
          </p:cNvPr>
          <p:cNvSpPr>
            <a:spLocks noGrp="1"/>
          </p:cNvSpPr>
          <p:nvPr>
            <p:ph type="title"/>
          </p:nvPr>
        </p:nvSpPr>
        <p:spPr>
          <a:xfrm>
            <a:off x="838200" y="299811"/>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EACA2003-FF98-46D6-AC0A-A4180C389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353E53FC-790B-4AFA-80F2-A080DF0438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11546-B976-41D9-9590-DBAC54DFD908}" type="datetimeFigureOut">
              <a:rPr lang="en-IN" smtClean="0"/>
              <a:t>28-04-2024</a:t>
            </a:fld>
            <a:endParaRPr lang="en-IN"/>
          </a:p>
        </p:txBody>
      </p:sp>
      <p:sp>
        <p:nvSpPr>
          <p:cNvPr id="5" name="Footer Placeholder 4">
            <a:extLst>
              <a:ext uri="{FF2B5EF4-FFF2-40B4-BE49-F238E27FC236}">
                <a16:creationId xmlns:a16="http://schemas.microsoft.com/office/drawing/2014/main" id="{62F15E49-01C2-4E56-A855-FE572A4F34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45CDA2D-A611-477B-B106-475B21A94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360998-4D8F-43BA-9BDB-22C8E107957B}" type="slidenum">
              <a:rPr lang="en-IN" smtClean="0"/>
              <a:t>‹#›</a:t>
            </a:fld>
            <a:endParaRPr lang="en-IN"/>
          </a:p>
        </p:txBody>
      </p:sp>
    </p:spTree>
    <p:extLst>
      <p:ext uri="{BB962C8B-B14F-4D97-AF65-F5344CB8AC3E}">
        <p14:creationId xmlns:p14="http://schemas.microsoft.com/office/powerpoint/2010/main" val="4009562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p:txStyles>
    <p:titleStyle>
      <a:lvl1pPr algn="l" defTabSz="914400" rtl="0" eaLnBrk="1" latinLnBrk="0" hangingPunct="1">
        <a:lnSpc>
          <a:spcPct val="90000"/>
        </a:lnSpc>
        <a:spcBef>
          <a:spcPct val="0"/>
        </a:spcBef>
        <a:buNone/>
        <a:defRPr sz="4000" kern="1200">
          <a:solidFill>
            <a:srgbClr val="0099FF"/>
          </a:solidFill>
          <a:latin typeface="Castellar" panose="020A04020604060103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Dante" panose="02020502050200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ante" panose="02020502050200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ante" panose="02020502050200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Dante" panose="02020502050200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Dante" panose="02020502050200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0599" y="131988"/>
            <a:ext cx="11470803" cy="1138773"/>
          </a:xfrm>
          <a:prstGeom prst="rect">
            <a:avLst/>
          </a:prstGeom>
        </p:spPr>
        <p:txBody>
          <a:bodyPr wrap="square" lIns="0" tIns="0" rIns="0" bIns="0">
            <a:spAutoFit/>
          </a:bodyPr>
          <a:lstStyle>
            <a:lvl1pPr>
              <a:defRPr sz="7400" b="1" i="0">
                <a:solidFill>
                  <a:schemeClr val="tx1"/>
                </a:solidFill>
                <a:latin typeface="Arial"/>
                <a:cs typeface="Arial"/>
              </a:defRPr>
            </a:lvl1pPr>
          </a:lstStyle>
          <a:p>
            <a:endParaRPr/>
          </a:p>
        </p:txBody>
      </p:sp>
      <p:sp>
        <p:nvSpPr>
          <p:cNvPr id="3" name="Holder 3"/>
          <p:cNvSpPr>
            <a:spLocks noGrp="1"/>
          </p:cNvSpPr>
          <p:nvPr>
            <p:ph type="body" idx="1"/>
          </p:nvPr>
        </p:nvSpPr>
        <p:spPr>
          <a:xfrm>
            <a:off x="354248" y="2252740"/>
            <a:ext cx="5856473" cy="1138773"/>
          </a:xfrm>
          <a:prstGeom prst="rect">
            <a:avLst/>
          </a:prstGeom>
        </p:spPr>
        <p:txBody>
          <a:bodyPr wrap="square" lIns="0" tIns="0" rIns="0" bIns="0">
            <a:spAutoFit/>
          </a:bodyPr>
          <a:lstStyle>
            <a:lvl1pPr>
              <a:defRPr sz="74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4/28/2024</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16428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39.jpg"/><Relationship Id="rId13" Type="http://schemas.openxmlformats.org/officeDocument/2006/relationships/image" Target="../media/image44.jpg"/><Relationship Id="rId18" Type="http://schemas.openxmlformats.org/officeDocument/2006/relationships/image" Target="../media/image49.jpg"/><Relationship Id="rId3" Type="http://schemas.openxmlformats.org/officeDocument/2006/relationships/image" Target="../media/image34.jpeg"/><Relationship Id="rId21" Type="http://schemas.openxmlformats.org/officeDocument/2006/relationships/image" Target="../media/image52.jpeg"/><Relationship Id="rId7" Type="http://schemas.openxmlformats.org/officeDocument/2006/relationships/image" Target="../media/image38.png"/><Relationship Id="rId12" Type="http://schemas.openxmlformats.org/officeDocument/2006/relationships/image" Target="../media/image43.jpeg"/><Relationship Id="rId17" Type="http://schemas.openxmlformats.org/officeDocument/2006/relationships/image" Target="../media/image48.jpg"/><Relationship Id="rId2" Type="http://schemas.openxmlformats.org/officeDocument/2006/relationships/image" Target="../media/image33.jpg"/><Relationship Id="rId16" Type="http://schemas.openxmlformats.org/officeDocument/2006/relationships/image" Target="../media/image47.jpeg"/><Relationship Id="rId20" Type="http://schemas.openxmlformats.org/officeDocument/2006/relationships/image" Target="../media/image51.jpg"/><Relationship Id="rId1" Type="http://schemas.openxmlformats.org/officeDocument/2006/relationships/slideLayout" Target="../slideLayouts/slideLayout17.xml"/><Relationship Id="rId6" Type="http://schemas.openxmlformats.org/officeDocument/2006/relationships/image" Target="../media/image37.jpg"/><Relationship Id="rId11" Type="http://schemas.openxmlformats.org/officeDocument/2006/relationships/image" Target="../media/image42.jpg"/><Relationship Id="rId5" Type="http://schemas.openxmlformats.org/officeDocument/2006/relationships/image" Target="../media/image36.jpeg"/><Relationship Id="rId15" Type="http://schemas.openxmlformats.org/officeDocument/2006/relationships/image" Target="../media/image46.jpg"/><Relationship Id="rId10" Type="http://schemas.openxmlformats.org/officeDocument/2006/relationships/image" Target="../media/image41.jpg"/><Relationship Id="rId19" Type="http://schemas.openxmlformats.org/officeDocument/2006/relationships/image" Target="../media/image50.jpg"/><Relationship Id="rId4" Type="http://schemas.openxmlformats.org/officeDocument/2006/relationships/image" Target="../media/image35.jpg"/><Relationship Id="rId9" Type="http://schemas.openxmlformats.org/officeDocument/2006/relationships/image" Target="../media/image40.jpeg"/><Relationship Id="rId14" Type="http://schemas.openxmlformats.org/officeDocument/2006/relationships/image" Target="../media/image45.jpg"/><Relationship Id="rId22" Type="http://schemas.openxmlformats.org/officeDocument/2006/relationships/image" Target="../media/image53.jpg"/></Relationships>
</file>

<file path=ppt/slides/_rels/slide1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55.jpeg"/></Relationships>
</file>

<file path=ppt/slides/_rels/slide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4.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74.jpe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7.xml"/><Relationship Id="rId4" Type="http://schemas.openxmlformats.org/officeDocument/2006/relationships/image" Target="../media/image77.jpeg"/></Relationships>
</file>

<file path=ppt/slides/_rels/slide2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4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descr="snowflake GIF"/>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1" name="Google Shape;101;p14"/>
          <p:cNvPicPr preferRelativeResize="0"/>
          <p:nvPr/>
        </p:nvPicPr>
        <p:blipFill rotWithShape="1">
          <a:blip r:embed="rId3">
            <a:alphaModFix/>
          </a:blip>
          <a:srcRect/>
          <a:stretch/>
        </p:blipFill>
        <p:spPr>
          <a:xfrm>
            <a:off x="0" y="0"/>
            <a:ext cx="12191999" cy="6858000"/>
          </a:xfrm>
          <a:prstGeom prst="rect">
            <a:avLst/>
          </a:prstGeom>
          <a:noFill/>
          <a:ln>
            <a:noFill/>
          </a:ln>
        </p:spPr>
      </p:pic>
      <p:sp>
        <p:nvSpPr>
          <p:cNvPr id="102" name="Google Shape;102;p14"/>
          <p:cNvSpPr txBox="1">
            <a:spLocks noGrp="1"/>
          </p:cNvSpPr>
          <p:nvPr>
            <p:ph type="ctrTitle"/>
          </p:nvPr>
        </p:nvSpPr>
        <p:spPr>
          <a:xfrm>
            <a:off x="403717" y="4314370"/>
            <a:ext cx="5539800" cy="8091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ct val="44000"/>
              <a:buFont typeface="Arial"/>
              <a:buNone/>
            </a:pPr>
            <a:r>
              <a:rPr lang="en-IN" sz="2500">
                <a:solidFill>
                  <a:srgbClr val="FFFFFF"/>
                </a:solidFill>
                <a:latin typeface="Arial"/>
                <a:ea typeface="Arial"/>
                <a:cs typeface="Arial"/>
                <a:sym typeface="Arial"/>
              </a:rPr>
              <a:t>Expanding influence</a:t>
            </a:r>
            <a:endParaRPr sz="2400">
              <a:solidFill>
                <a:schemeClr val="dk1"/>
              </a:solidFill>
              <a:latin typeface="Arial"/>
              <a:ea typeface="Arial"/>
              <a:cs typeface="Arial"/>
              <a:sym typeface="Arial"/>
            </a:endParaRPr>
          </a:p>
          <a:p>
            <a:pPr marL="0" lvl="0" indent="0" algn="l" rtl="0">
              <a:lnSpc>
                <a:spcPct val="90000"/>
              </a:lnSpc>
              <a:spcBef>
                <a:spcPts val="0"/>
              </a:spcBef>
              <a:spcAft>
                <a:spcPts val="0"/>
              </a:spcAft>
              <a:buClr>
                <a:schemeClr val="lt1"/>
              </a:buClr>
              <a:buSzPct val="100000"/>
              <a:buFont typeface="Jacques Francois Shadow"/>
              <a:buNone/>
            </a:pPr>
            <a:endParaRPr sz="2800">
              <a:solidFill>
                <a:schemeClr val="lt1"/>
              </a:solidFill>
            </a:endParaRPr>
          </a:p>
        </p:txBody>
      </p:sp>
      <p:sp>
        <p:nvSpPr>
          <p:cNvPr id="103" name="Google Shape;103;p14"/>
          <p:cNvSpPr txBox="1"/>
          <p:nvPr/>
        </p:nvSpPr>
        <p:spPr>
          <a:xfrm>
            <a:off x="403725" y="3581400"/>
            <a:ext cx="55398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800" b="1">
                <a:solidFill>
                  <a:schemeClr val="dk1"/>
                </a:solidFill>
                <a:latin typeface="Jacques Francois Shadow"/>
                <a:ea typeface="Jacques Francois Shadow"/>
                <a:cs typeface="Jacques Francois Shadow"/>
                <a:sym typeface="Jacques Francois Shadow"/>
              </a:rPr>
              <a:t>Home Masters</a:t>
            </a:r>
            <a:endParaRPr>
              <a:latin typeface="Jacques Francois Shadow"/>
              <a:ea typeface="Jacques Francois Shadow"/>
              <a:cs typeface="Jacques Francois Shadow"/>
              <a:sym typeface="Jacques Francois Shadow"/>
            </a:endParaRPr>
          </a:p>
        </p:txBody>
      </p:sp>
      <p:sp>
        <p:nvSpPr>
          <p:cNvPr id="104" name="Google Shape;104;p14"/>
          <p:cNvSpPr/>
          <p:nvPr/>
        </p:nvSpPr>
        <p:spPr>
          <a:xfrm>
            <a:off x="0" y="6074229"/>
            <a:ext cx="1714500" cy="783900"/>
          </a:xfrm>
          <a:prstGeom prst="ellipse">
            <a:avLst/>
          </a:prstGeom>
          <a:solidFill>
            <a:srgbClr val="B4D3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p:nvPr/>
        </p:nvSpPr>
        <p:spPr>
          <a:xfrm>
            <a:off x="846667" y="118269"/>
            <a:ext cx="116121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99FF"/>
              </a:buClr>
              <a:buSzPts val="4000"/>
              <a:buFont typeface="Jacques Francois Shadow"/>
              <a:buNone/>
            </a:pPr>
            <a:r>
              <a:rPr lang="en-IN" sz="4000" dirty="0">
                <a:solidFill>
                  <a:srgbClr val="0099FF"/>
                </a:solidFill>
                <a:latin typeface="Castellar" panose="020A0402060406010301" pitchFamily="18" charset="0"/>
                <a:ea typeface="Jacques Francois Shadow"/>
                <a:cs typeface="Jacques Francois Shadow"/>
                <a:sym typeface="Jacques Francois Shadow"/>
              </a:rPr>
              <a:t>Porter’s Five Forces Model</a:t>
            </a:r>
            <a:endParaRPr dirty="0">
              <a:latin typeface="Castellar" panose="020A0402060406010301" pitchFamily="18" charset="0"/>
            </a:endParaRPr>
          </a:p>
        </p:txBody>
      </p:sp>
      <p:pic>
        <p:nvPicPr>
          <p:cNvPr id="185" name="Google Shape;185;p21"/>
          <p:cNvPicPr preferRelativeResize="0"/>
          <p:nvPr/>
        </p:nvPicPr>
        <p:blipFill>
          <a:blip r:embed="rId3">
            <a:alphaModFix/>
          </a:blip>
          <a:stretch>
            <a:fillRect/>
          </a:stretch>
        </p:blipFill>
        <p:spPr>
          <a:xfrm>
            <a:off x="521600" y="1443969"/>
            <a:ext cx="8828267" cy="5114141"/>
          </a:xfrm>
          <a:prstGeom prst="rect">
            <a:avLst/>
          </a:prstGeom>
          <a:noFill/>
          <a:ln>
            <a:noFill/>
          </a:ln>
        </p:spPr>
      </p:pic>
      <p:pic>
        <p:nvPicPr>
          <p:cNvPr id="186" name="Google Shape;186;p21"/>
          <p:cNvPicPr preferRelativeResize="0"/>
          <p:nvPr/>
        </p:nvPicPr>
        <p:blipFill>
          <a:blip r:embed="rId4">
            <a:alphaModFix/>
          </a:blip>
          <a:stretch>
            <a:fillRect/>
          </a:stretch>
        </p:blipFill>
        <p:spPr>
          <a:xfrm>
            <a:off x="9024800" y="765087"/>
            <a:ext cx="3167200" cy="6092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7FDF-61CD-42DC-ABEA-2EFFB82506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BB8B46-7016-44B8-A03C-0FD740DD81E4}"/>
              </a:ext>
            </a:extLst>
          </p:cNvPr>
          <p:cNvSpPr>
            <a:spLocks noGrp="1"/>
          </p:cNvSpPr>
          <p:nvPr>
            <p:ph idx="1"/>
          </p:nvPr>
        </p:nvSpPr>
        <p:spPr/>
        <p:txBody>
          <a:bodyPr/>
          <a:lstStyle/>
          <a:p>
            <a:endParaRPr lang="en-IN"/>
          </a:p>
        </p:txBody>
      </p:sp>
      <p:pic>
        <p:nvPicPr>
          <p:cNvPr id="3074" name="Picture 2" descr="snowflake, close up : Stock Photo">
            <a:extLst>
              <a:ext uri="{FF2B5EF4-FFF2-40B4-BE49-F238E27FC236}">
                <a16:creationId xmlns:a16="http://schemas.microsoft.com/office/drawing/2014/main" id="{AF495F36-3E54-4D5C-AC50-986F5E83E2A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B448A7A-FC06-44F4-B7E1-9E64D139FF73}"/>
              </a:ext>
            </a:extLst>
          </p:cNvPr>
          <p:cNvSpPr txBox="1">
            <a:spLocks/>
          </p:cNvSpPr>
          <p:nvPr/>
        </p:nvSpPr>
        <p:spPr>
          <a:xfrm>
            <a:off x="122127" y="26883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99FF"/>
                </a:solidFill>
                <a:latin typeface="Castellar" panose="020A0402060406010301" pitchFamily="18" charset="0"/>
                <a:ea typeface="+mj-ea"/>
                <a:cs typeface="+mj-cs"/>
              </a:defRPr>
            </a:lvl1pPr>
          </a:lstStyle>
          <a:p>
            <a:r>
              <a:rPr lang="en-IN" dirty="0">
                <a:solidFill>
                  <a:schemeClr val="bg1"/>
                </a:solidFill>
              </a:rPr>
              <a:t>The business objective</a:t>
            </a:r>
          </a:p>
        </p:txBody>
      </p:sp>
      <p:sp>
        <p:nvSpPr>
          <p:cNvPr id="6" name="Content Placeholder 2">
            <a:extLst>
              <a:ext uri="{FF2B5EF4-FFF2-40B4-BE49-F238E27FC236}">
                <a16:creationId xmlns:a16="http://schemas.microsoft.com/office/drawing/2014/main" id="{28ACB652-46A3-41F2-8D7E-A82FA84D4904}"/>
              </a:ext>
            </a:extLst>
          </p:cNvPr>
          <p:cNvSpPr txBox="1">
            <a:spLocks/>
          </p:cNvSpPr>
          <p:nvPr/>
        </p:nvSpPr>
        <p:spPr>
          <a:xfrm>
            <a:off x="209601" y="1282086"/>
            <a:ext cx="4754285" cy="31447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Dante" panose="02020502050200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ante" panose="02020502050200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ante" panose="02020502050200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Dante" panose="02020502050200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Dante" panose="02020502050200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solidFill>
              </a:rPr>
              <a:t>Share of 10 % or more in the targeted markets by end of year 1</a:t>
            </a:r>
          </a:p>
          <a:p>
            <a:r>
              <a:rPr lang="en-IN" dirty="0">
                <a:solidFill>
                  <a:schemeClr val="bg1"/>
                </a:solidFill>
              </a:rPr>
              <a:t>To be amongst top 10 AC brands in Delhi NCR by end of year 3 </a:t>
            </a:r>
          </a:p>
          <a:p>
            <a:r>
              <a:rPr lang="en-IN" dirty="0">
                <a:solidFill>
                  <a:schemeClr val="bg1"/>
                </a:solidFill>
              </a:rPr>
              <a:t>To be recognised as most technological advanced environment friendly AC </a:t>
            </a:r>
          </a:p>
          <a:p>
            <a:endParaRPr lang="en-IN" dirty="0">
              <a:solidFill>
                <a:schemeClr val="bg1"/>
              </a:solidFill>
            </a:endParaRPr>
          </a:p>
        </p:txBody>
      </p:sp>
    </p:spTree>
    <p:extLst>
      <p:ext uri="{BB962C8B-B14F-4D97-AF65-F5344CB8AC3E}">
        <p14:creationId xmlns:p14="http://schemas.microsoft.com/office/powerpoint/2010/main" val="1102810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nowflake : Stock Photo">
            <a:extLst>
              <a:ext uri="{FF2B5EF4-FFF2-40B4-BE49-F238E27FC236}">
                <a16:creationId xmlns:a16="http://schemas.microsoft.com/office/drawing/2014/main" id="{EC01BD4F-D4A0-48A6-BFD6-46D53436292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529522" y="3429000"/>
            <a:ext cx="6599964"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37447CC-23FD-4776-82F0-C91A180F5563}"/>
              </a:ext>
            </a:extLst>
          </p:cNvPr>
          <p:cNvSpPr txBox="1">
            <a:spLocks/>
          </p:cNvSpPr>
          <p:nvPr/>
        </p:nvSpPr>
        <p:spPr>
          <a:xfrm>
            <a:off x="846667" y="118269"/>
            <a:ext cx="11612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99FF"/>
                </a:solidFill>
                <a:latin typeface="Castellar" panose="020A0402060406010301" pitchFamily="18" charset="0"/>
                <a:ea typeface="+mj-ea"/>
                <a:cs typeface="+mj-cs"/>
              </a:defRPr>
            </a:lvl1pPr>
          </a:lstStyle>
          <a:p>
            <a:r>
              <a:rPr lang="en-IN" dirty="0"/>
              <a:t>MARKETING objective</a:t>
            </a:r>
          </a:p>
        </p:txBody>
      </p:sp>
      <p:sp>
        <p:nvSpPr>
          <p:cNvPr id="6" name="Content Placeholder 2">
            <a:extLst>
              <a:ext uri="{FF2B5EF4-FFF2-40B4-BE49-F238E27FC236}">
                <a16:creationId xmlns:a16="http://schemas.microsoft.com/office/drawing/2014/main" id="{4E3BA9C4-F441-4ABC-B2B5-DEDF0B23CE40}"/>
              </a:ext>
            </a:extLst>
          </p:cNvPr>
          <p:cNvSpPr txBox="1">
            <a:spLocks/>
          </p:cNvSpPr>
          <p:nvPr/>
        </p:nvSpPr>
        <p:spPr>
          <a:xfrm>
            <a:off x="846667" y="1443831"/>
            <a:ext cx="11057466" cy="29830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Dante" panose="02020502050200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ante" panose="02020502050200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ante" panose="02020502050200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Dante" panose="02020502050200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Dante" panose="02020502050200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buNone/>
            </a:pPr>
            <a:r>
              <a:rPr lang="en-IN" sz="1800" b="1" dirty="0">
                <a:solidFill>
                  <a:schemeClr val="accent6">
                    <a:lumMod val="75000"/>
                  </a:schemeClr>
                </a:solidFill>
                <a:latin typeface="Avenir Book" panose="02000503020000020003" pitchFamily="2" charset="0"/>
              </a:rPr>
              <a:t>Short-term Goals (Next 6 months):</a:t>
            </a:r>
          </a:p>
          <a:p>
            <a:pPr>
              <a:lnSpc>
                <a:spcPct val="120000"/>
              </a:lnSpc>
            </a:pPr>
            <a:r>
              <a:rPr lang="en-IN" sz="1800" dirty="0">
                <a:latin typeface="Avenir Book" panose="02000503020000020003" pitchFamily="2" charset="0"/>
              </a:rPr>
              <a:t>Increase customer inquiries by 30% through enhanced digital marketing efforts.</a:t>
            </a:r>
          </a:p>
          <a:p>
            <a:pPr>
              <a:lnSpc>
                <a:spcPct val="120000"/>
              </a:lnSpc>
            </a:pPr>
            <a:r>
              <a:rPr lang="en-IN" sz="1800" dirty="0">
                <a:latin typeface="Avenir Book" panose="02000503020000020003" pitchFamily="2" charset="0"/>
              </a:rPr>
              <a:t>Develop partnerships with real estate firms to secure HVAC installation contracts for new homes and commercial buildings.</a:t>
            </a:r>
          </a:p>
          <a:p>
            <a:pPr marL="0" indent="0">
              <a:lnSpc>
                <a:spcPct val="130000"/>
              </a:lnSpc>
              <a:buNone/>
            </a:pPr>
            <a:r>
              <a:rPr lang="en-IN" sz="1800" b="1" dirty="0">
                <a:solidFill>
                  <a:schemeClr val="accent6">
                    <a:lumMod val="75000"/>
                  </a:schemeClr>
                </a:solidFill>
                <a:latin typeface="Avenir Book" panose="02000503020000020003" pitchFamily="2" charset="0"/>
              </a:rPr>
              <a:t>Long-term Goals (Next 1-2 years):</a:t>
            </a:r>
          </a:p>
          <a:p>
            <a:pPr>
              <a:lnSpc>
                <a:spcPct val="120000"/>
              </a:lnSpc>
            </a:pPr>
            <a:r>
              <a:rPr lang="en-IN" sz="1800" dirty="0">
                <a:latin typeface="Avenir Book" panose="02000503020000020003" pitchFamily="2" charset="0"/>
              </a:rPr>
              <a:t>Establish Home Masters AC as a leading brand in sustainable and energy-efficient AC solutions.</a:t>
            </a:r>
          </a:p>
          <a:p>
            <a:pPr>
              <a:lnSpc>
                <a:spcPct val="120000"/>
              </a:lnSpc>
            </a:pPr>
            <a:r>
              <a:rPr lang="en-IN" sz="1800" dirty="0">
                <a:latin typeface="Avenir Book" panose="02000503020000020003" pitchFamily="2" charset="0"/>
              </a:rPr>
              <a:t>Expand service offerings to include annual maintenance contracts and premium services.</a:t>
            </a:r>
          </a:p>
        </p:txBody>
      </p:sp>
    </p:spTree>
    <p:extLst>
      <p:ext uri="{BB962C8B-B14F-4D97-AF65-F5344CB8AC3E}">
        <p14:creationId xmlns:p14="http://schemas.microsoft.com/office/powerpoint/2010/main" val="2403323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9777-8D65-451E-AEEE-02EB1B778A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D356EB-8F7D-4F1C-A0FE-46A69A275D8E}"/>
              </a:ext>
            </a:extLst>
          </p:cNvPr>
          <p:cNvSpPr>
            <a:spLocks noGrp="1"/>
          </p:cNvSpPr>
          <p:nvPr>
            <p:ph idx="1"/>
          </p:nvPr>
        </p:nvSpPr>
        <p:spPr/>
        <p:txBody>
          <a:bodyPr/>
          <a:lstStyle/>
          <a:p>
            <a:endParaRPr lang="en-IN"/>
          </a:p>
        </p:txBody>
      </p:sp>
      <p:pic>
        <p:nvPicPr>
          <p:cNvPr id="2050" name="Picture 2" descr="Paper snowflakes : Stock Photo">
            <a:extLst>
              <a:ext uri="{FF2B5EF4-FFF2-40B4-BE49-F238E27FC236}">
                <a16:creationId xmlns:a16="http://schemas.microsoft.com/office/drawing/2014/main" id="{A71DF38A-7247-48E0-A693-F1EEEEA684C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 r="-10276"/>
          <a:stretch/>
        </p:blipFill>
        <p:spPr bwMode="auto">
          <a:xfrm>
            <a:off x="0" y="0"/>
            <a:ext cx="79435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aper snowflakes : Stock Photo">
            <a:extLst>
              <a:ext uri="{FF2B5EF4-FFF2-40B4-BE49-F238E27FC236}">
                <a16:creationId xmlns:a16="http://schemas.microsoft.com/office/drawing/2014/main" id="{E33B0A1A-B0B1-446F-9CF9-0FF509305E94}"/>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14464"/>
          <a:stretch/>
        </p:blipFill>
        <p:spPr bwMode="auto">
          <a:xfrm rot="10800000">
            <a:off x="6379026" y="16042"/>
            <a:ext cx="585791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E3489E6-20E5-4012-B459-A79A3AE6A97D}"/>
              </a:ext>
            </a:extLst>
          </p:cNvPr>
          <p:cNvSpPr txBox="1">
            <a:spLocks/>
          </p:cNvSpPr>
          <p:nvPr/>
        </p:nvSpPr>
        <p:spPr>
          <a:xfrm>
            <a:off x="606384" y="26639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99FF"/>
                </a:solidFill>
                <a:latin typeface="Castellar" panose="020A0402060406010301" pitchFamily="18" charset="0"/>
                <a:ea typeface="+mj-ea"/>
                <a:cs typeface="+mj-cs"/>
              </a:defRPr>
            </a:lvl1pPr>
          </a:lstStyle>
          <a:p>
            <a:r>
              <a:rPr lang="en-IN" dirty="0"/>
              <a:t>The business challenge</a:t>
            </a:r>
          </a:p>
        </p:txBody>
      </p:sp>
      <p:sp>
        <p:nvSpPr>
          <p:cNvPr id="7" name="Content Placeholder 2">
            <a:extLst>
              <a:ext uri="{FF2B5EF4-FFF2-40B4-BE49-F238E27FC236}">
                <a16:creationId xmlns:a16="http://schemas.microsoft.com/office/drawing/2014/main" id="{B1AEE86C-B03E-4A32-B05F-0D67DDB2C399}"/>
              </a:ext>
            </a:extLst>
          </p:cNvPr>
          <p:cNvSpPr txBox="1">
            <a:spLocks/>
          </p:cNvSpPr>
          <p:nvPr/>
        </p:nvSpPr>
        <p:spPr>
          <a:xfrm>
            <a:off x="752926" y="3747266"/>
            <a:ext cx="11252199" cy="2671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Dante" panose="02020502050200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ante" panose="02020502050200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ante" panose="02020502050200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Dante" panose="02020502050200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Dante" panose="02020502050200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Consumers are on familiar terms with competition when it comes to ACs but they don’t think about us. </a:t>
            </a:r>
          </a:p>
          <a:p>
            <a:r>
              <a:rPr lang="en-IN" dirty="0"/>
              <a:t>Home Masters has not been able to build positioning/product differentiation as yet  </a:t>
            </a:r>
          </a:p>
          <a:p>
            <a:r>
              <a:rPr lang="en-IN" dirty="0"/>
              <a:t>Unaided awareness is low for Home Masters in AC category. </a:t>
            </a:r>
          </a:p>
          <a:p>
            <a:r>
              <a:rPr lang="en-IN" dirty="0"/>
              <a:t>We do not feature among top 5 brands in this category</a:t>
            </a:r>
          </a:p>
          <a:p>
            <a:pPr marL="0" indent="0">
              <a:buNone/>
            </a:pPr>
            <a:endParaRPr lang="en-IN" dirty="0"/>
          </a:p>
          <a:p>
            <a:endParaRPr lang="en-IN" dirty="0"/>
          </a:p>
        </p:txBody>
      </p:sp>
    </p:spTree>
    <p:extLst>
      <p:ext uri="{BB962C8B-B14F-4D97-AF65-F5344CB8AC3E}">
        <p14:creationId xmlns:p14="http://schemas.microsoft.com/office/powerpoint/2010/main" val="22544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nowflake : Stock Photo">
            <a:extLst>
              <a:ext uri="{FF2B5EF4-FFF2-40B4-BE49-F238E27FC236}">
                <a16:creationId xmlns:a16="http://schemas.microsoft.com/office/drawing/2014/main" id="{2F8E7237-1AB7-E511-EE8B-39266FC2B20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529522" y="3429000"/>
            <a:ext cx="6599964"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37447CC-23FD-4776-82F0-C91A180F5563}"/>
              </a:ext>
            </a:extLst>
          </p:cNvPr>
          <p:cNvSpPr txBox="1">
            <a:spLocks/>
          </p:cNvSpPr>
          <p:nvPr/>
        </p:nvSpPr>
        <p:spPr>
          <a:xfrm>
            <a:off x="1943099" y="1182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99FF"/>
                </a:solidFill>
                <a:latin typeface="Castellar" panose="020A0402060406010301" pitchFamily="18" charset="0"/>
                <a:ea typeface="+mj-ea"/>
                <a:cs typeface="+mj-cs"/>
              </a:defRPr>
            </a:lvl1pPr>
          </a:lstStyle>
          <a:p>
            <a:r>
              <a:rPr lang="en-IN" dirty="0"/>
              <a:t>Communication objective</a:t>
            </a:r>
          </a:p>
        </p:txBody>
      </p:sp>
      <p:sp>
        <p:nvSpPr>
          <p:cNvPr id="6" name="Content Placeholder 2">
            <a:extLst>
              <a:ext uri="{FF2B5EF4-FFF2-40B4-BE49-F238E27FC236}">
                <a16:creationId xmlns:a16="http://schemas.microsoft.com/office/drawing/2014/main" id="{4E3BA9C4-F441-4ABC-B2B5-DEDF0B23CE40}"/>
              </a:ext>
            </a:extLst>
          </p:cNvPr>
          <p:cNvSpPr txBox="1">
            <a:spLocks/>
          </p:cNvSpPr>
          <p:nvPr/>
        </p:nvSpPr>
        <p:spPr>
          <a:xfrm>
            <a:off x="846667" y="1045897"/>
            <a:ext cx="110574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Dante" panose="02020502050200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ante" panose="02020502050200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ante" panose="02020502050200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Dante" panose="02020502050200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Dante" panose="02020502050200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70000"/>
              </a:lnSpc>
              <a:buNone/>
            </a:pPr>
            <a:r>
              <a:rPr lang="en-IN" dirty="0"/>
              <a:t>Create a meaningful connection between ACs and Home Masters in the consumers mind as the deliverer of complete peace of mind via connected tech</a:t>
            </a:r>
          </a:p>
          <a:p>
            <a:pPr marL="0" indent="0" algn="ctr">
              <a:lnSpc>
                <a:spcPct val="170000"/>
              </a:lnSpc>
              <a:buNone/>
            </a:pPr>
            <a:r>
              <a:rPr lang="en-IN" dirty="0"/>
              <a:t>Build a category association between Home Masters&amp; Air conditioners category </a:t>
            </a:r>
          </a:p>
          <a:p>
            <a:pPr marL="0" indent="0" algn="ctr">
              <a:lnSpc>
                <a:spcPct val="170000"/>
              </a:lnSpc>
              <a:buNone/>
            </a:pPr>
            <a:r>
              <a:rPr lang="en-IN" dirty="0"/>
              <a:t>Create a clear cut / differentiated positioning </a:t>
            </a:r>
          </a:p>
          <a:p>
            <a:pPr marL="0" indent="0" algn="ctr">
              <a:lnSpc>
                <a:spcPct val="170000"/>
              </a:lnSpc>
              <a:buNone/>
            </a:pPr>
            <a:endParaRPr lang="en-IN" dirty="0"/>
          </a:p>
          <a:p>
            <a:pPr marL="0" indent="0" algn="ctr">
              <a:buNone/>
            </a:pPr>
            <a:endParaRPr lang="en-IN" dirty="0"/>
          </a:p>
        </p:txBody>
      </p:sp>
    </p:spTree>
    <p:extLst>
      <p:ext uri="{BB962C8B-B14F-4D97-AF65-F5344CB8AC3E}">
        <p14:creationId xmlns:p14="http://schemas.microsoft.com/office/powerpoint/2010/main" val="1870355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888" y="2544819"/>
            <a:ext cx="6862621" cy="1625649"/>
          </a:xfrm>
          <a:prstGeom prst="rect">
            <a:avLst/>
          </a:prstGeom>
        </p:spPr>
        <p:txBody>
          <a:bodyPr vert="horz" wrap="square" lIns="0" tIns="235660" rIns="0" bIns="0" rtlCol="0">
            <a:spAutoFit/>
          </a:bodyPr>
          <a:lstStyle/>
          <a:p>
            <a:pPr marL="452065" marR="3081" indent="-444749">
              <a:lnSpc>
                <a:spcPct val="75000"/>
              </a:lnSpc>
              <a:spcBef>
                <a:spcPts val="1856"/>
              </a:spcBef>
            </a:pPr>
            <a:r>
              <a:rPr sz="6003" spc="100" dirty="0">
                <a:solidFill>
                  <a:srgbClr val="FFFFFF"/>
                </a:solidFill>
              </a:rPr>
              <a:t>UNDERS</a:t>
            </a:r>
            <a:r>
              <a:rPr sz="6003" spc="-267" dirty="0">
                <a:solidFill>
                  <a:srgbClr val="FFFFFF"/>
                </a:solidFill>
              </a:rPr>
              <a:t>T</a:t>
            </a:r>
            <a:r>
              <a:rPr sz="6003" spc="100" dirty="0">
                <a:solidFill>
                  <a:srgbClr val="FFFFFF"/>
                </a:solidFill>
              </a:rPr>
              <a:t>ANDING</a:t>
            </a:r>
            <a:r>
              <a:rPr sz="6003" spc="69" dirty="0">
                <a:solidFill>
                  <a:srgbClr val="FFFFFF"/>
                </a:solidFill>
              </a:rPr>
              <a:t> </a:t>
            </a:r>
            <a:r>
              <a:rPr sz="6003" spc="133" dirty="0">
                <a:solidFill>
                  <a:srgbClr val="FFFFFF"/>
                </a:solidFill>
              </a:rPr>
              <a:t>OUR</a:t>
            </a:r>
            <a:r>
              <a:rPr sz="6003" spc="-440" dirty="0">
                <a:solidFill>
                  <a:srgbClr val="FFFFFF"/>
                </a:solidFill>
              </a:rPr>
              <a:t> </a:t>
            </a:r>
            <a:r>
              <a:rPr sz="6003" spc="58" dirty="0">
                <a:solidFill>
                  <a:srgbClr val="FFFFFF"/>
                </a:solidFill>
              </a:rPr>
              <a:t>AUDIENCE</a:t>
            </a:r>
            <a:endParaRPr sz="6003"/>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28" y="0"/>
            <a:ext cx="12191144" cy="6857615"/>
            <a:chOff x="0" y="0"/>
            <a:chExt cx="20104100" cy="11308715"/>
          </a:xfrm>
        </p:grpSpPr>
        <p:pic>
          <p:nvPicPr>
            <p:cNvPr id="3" name="object 3"/>
            <p:cNvPicPr/>
            <p:nvPr/>
          </p:nvPicPr>
          <p:blipFill>
            <a:blip r:embed="rId2" cstate="print"/>
            <a:stretch>
              <a:fillRect/>
            </a:stretch>
          </p:blipFill>
          <p:spPr>
            <a:xfrm>
              <a:off x="0" y="0"/>
              <a:ext cx="20104099" cy="11308556"/>
            </a:xfrm>
            <a:prstGeom prst="rect">
              <a:avLst/>
            </a:prstGeom>
          </p:spPr>
        </p:pic>
        <p:pic>
          <p:nvPicPr>
            <p:cNvPr id="4" name="object 4"/>
            <p:cNvPicPr/>
            <p:nvPr/>
          </p:nvPicPr>
          <p:blipFill>
            <a:blip r:embed="rId3" cstate="print">
              <a:extLst>
                <a:ext uri="{28A0092B-C50C-407E-A947-70E740481C1C}">
                  <a14:useLocalDpi xmlns:a14="http://schemas.microsoft.com/office/drawing/2010/main"/>
                </a:ext>
              </a:extLst>
            </a:blip>
            <a:stretch>
              <a:fillRect/>
            </a:stretch>
          </p:blipFill>
          <p:spPr>
            <a:xfrm>
              <a:off x="4747" y="3500516"/>
              <a:ext cx="4255161" cy="2676097"/>
            </a:xfrm>
            <a:prstGeom prst="rect">
              <a:avLst/>
            </a:prstGeom>
          </p:spPr>
        </p:pic>
        <p:pic>
          <p:nvPicPr>
            <p:cNvPr id="5" name="object 5"/>
            <p:cNvPicPr/>
            <p:nvPr/>
          </p:nvPicPr>
          <p:blipFill>
            <a:blip r:embed="rId4" cstate="print"/>
            <a:stretch>
              <a:fillRect/>
            </a:stretch>
          </p:blipFill>
          <p:spPr>
            <a:xfrm>
              <a:off x="3996910" y="3612"/>
              <a:ext cx="4306418" cy="3128550"/>
            </a:xfrm>
            <a:prstGeom prst="rect">
              <a:avLst/>
            </a:prstGeom>
          </p:spPr>
        </p:pic>
        <p:pic>
          <p:nvPicPr>
            <p:cNvPr id="6" name="object 6"/>
            <p:cNvPicPr/>
            <p:nvPr/>
          </p:nvPicPr>
          <p:blipFill>
            <a:blip r:embed="rId5" cstate="print">
              <a:extLst>
                <a:ext uri="{28A0092B-C50C-407E-A947-70E740481C1C}">
                  <a14:useLocalDpi xmlns:a14="http://schemas.microsoft.com/office/drawing/2010/main"/>
                </a:ext>
              </a:extLst>
            </a:blip>
            <a:stretch>
              <a:fillRect/>
            </a:stretch>
          </p:blipFill>
          <p:spPr>
            <a:xfrm>
              <a:off x="0" y="6162394"/>
              <a:ext cx="4322542" cy="2299725"/>
            </a:xfrm>
            <a:prstGeom prst="rect">
              <a:avLst/>
            </a:prstGeom>
          </p:spPr>
        </p:pic>
        <p:pic>
          <p:nvPicPr>
            <p:cNvPr id="7" name="object 7"/>
            <p:cNvPicPr/>
            <p:nvPr/>
          </p:nvPicPr>
          <p:blipFill>
            <a:blip r:embed="rId6" cstate="print">
              <a:extLst>
                <a:ext uri="{28A0092B-C50C-407E-A947-70E740481C1C}">
                  <a14:useLocalDpi xmlns:a14="http://schemas.microsoft.com/office/drawing/2010/main"/>
                </a:ext>
              </a:extLst>
            </a:blip>
            <a:stretch>
              <a:fillRect/>
            </a:stretch>
          </p:blipFill>
          <p:spPr>
            <a:xfrm>
              <a:off x="7661" y="8431405"/>
              <a:ext cx="4294823" cy="2871762"/>
            </a:xfrm>
            <a:prstGeom prst="rect">
              <a:avLst/>
            </a:prstGeom>
          </p:spPr>
        </p:pic>
        <p:pic>
          <p:nvPicPr>
            <p:cNvPr id="8" name="object 8"/>
            <p:cNvPicPr/>
            <p:nvPr/>
          </p:nvPicPr>
          <p:blipFill>
            <a:blip r:embed="rId7" cstate="print">
              <a:extLst>
                <a:ext uri="{28A0092B-C50C-407E-A947-70E740481C1C}">
                  <a14:useLocalDpi xmlns:a14="http://schemas.microsoft.com/office/drawing/2010/main"/>
                </a:ext>
              </a:extLst>
            </a:blip>
            <a:stretch>
              <a:fillRect/>
            </a:stretch>
          </p:blipFill>
          <p:spPr>
            <a:xfrm>
              <a:off x="0" y="0"/>
              <a:ext cx="4264655" cy="3516175"/>
            </a:xfrm>
            <a:prstGeom prst="rect">
              <a:avLst/>
            </a:prstGeom>
          </p:spPr>
        </p:pic>
        <p:pic>
          <p:nvPicPr>
            <p:cNvPr id="9" name="object 9"/>
            <p:cNvPicPr/>
            <p:nvPr/>
          </p:nvPicPr>
          <p:blipFill>
            <a:blip r:embed="rId8" cstate="print">
              <a:extLst>
                <a:ext uri="{28A0092B-C50C-407E-A947-70E740481C1C}">
                  <a14:useLocalDpi xmlns:a14="http://schemas.microsoft.com/office/drawing/2010/main"/>
                </a:ext>
              </a:extLst>
            </a:blip>
            <a:stretch>
              <a:fillRect/>
            </a:stretch>
          </p:blipFill>
          <p:spPr>
            <a:xfrm>
              <a:off x="4293063" y="8369840"/>
              <a:ext cx="4001795" cy="2938715"/>
            </a:xfrm>
            <a:prstGeom prst="rect">
              <a:avLst/>
            </a:prstGeom>
          </p:spPr>
        </p:pic>
        <p:pic>
          <p:nvPicPr>
            <p:cNvPr id="10" name="object 10"/>
            <p:cNvPicPr/>
            <p:nvPr/>
          </p:nvPicPr>
          <p:blipFill>
            <a:blip r:embed="rId9" cstate="print">
              <a:extLst>
                <a:ext uri="{28A0092B-C50C-407E-A947-70E740481C1C}">
                  <a14:useLocalDpi xmlns:a14="http://schemas.microsoft.com/office/drawing/2010/main"/>
                </a:ext>
              </a:extLst>
            </a:blip>
            <a:stretch>
              <a:fillRect/>
            </a:stretch>
          </p:blipFill>
          <p:spPr>
            <a:xfrm>
              <a:off x="4240708" y="5434389"/>
              <a:ext cx="4001795" cy="3001346"/>
            </a:xfrm>
            <a:prstGeom prst="rect">
              <a:avLst/>
            </a:prstGeom>
          </p:spPr>
        </p:pic>
        <p:pic>
          <p:nvPicPr>
            <p:cNvPr id="11" name="object 11"/>
            <p:cNvPicPr/>
            <p:nvPr/>
          </p:nvPicPr>
          <p:blipFill>
            <a:blip r:embed="rId10" cstate="print"/>
            <a:stretch>
              <a:fillRect/>
            </a:stretch>
          </p:blipFill>
          <p:spPr>
            <a:xfrm>
              <a:off x="4261650" y="3093038"/>
              <a:ext cx="4001059" cy="2370006"/>
            </a:xfrm>
            <a:prstGeom prst="rect">
              <a:avLst/>
            </a:prstGeom>
          </p:spPr>
        </p:pic>
        <p:pic>
          <p:nvPicPr>
            <p:cNvPr id="12" name="object 12"/>
            <p:cNvPicPr/>
            <p:nvPr/>
          </p:nvPicPr>
          <p:blipFill>
            <a:blip r:embed="rId11" cstate="print"/>
            <a:stretch>
              <a:fillRect/>
            </a:stretch>
          </p:blipFill>
          <p:spPr>
            <a:xfrm>
              <a:off x="8294718" y="8434833"/>
              <a:ext cx="4001745" cy="2870954"/>
            </a:xfrm>
            <a:prstGeom prst="rect">
              <a:avLst/>
            </a:prstGeom>
          </p:spPr>
        </p:pic>
        <p:pic>
          <p:nvPicPr>
            <p:cNvPr id="13" name="object 13"/>
            <p:cNvPicPr/>
            <p:nvPr/>
          </p:nvPicPr>
          <p:blipFill>
            <a:blip r:embed="rId12" cstate="print">
              <a:extLst>
                <a:ext uri="{28A0092B-C50C-407E-A947-70E740481C1C}">
                  <a14:useLocalDpi xmlns:a14="http://schemas.microsoft.com/office/drawing/2010/main"/>
                </a:ext>
              </a:extLst>
            </a:blip>
            <a:stretch>
              <a:fillRect/>
            </a:stretch>
          </p:blipFill>
          <p:spPr>
            <a:xfrm>
              <a:off x="8300608" y="0"/>
              <a:ext cx="4096187" cy="2570490"/>
            </a:xfrm>
            <a:prstGeom prst="rect">
              <a:avLst/>
            </a:prstGeom>
          </p:spPr>
        </p:pic>
        <p:pic>
          <p:nvPicPr>
            <p:cNvPr id="14" name="object 14"/>
            <p:cNvPicPr/>
            <p:nvPr/>
          </p:nvPicPr>
          <p:blipFill>
            <a:blip r:embed="rId13" cstate="print">
              <a:extLst>
                <a:ext uri="{28A0092B-C50C-407E-A947-70E740481C1C}">
                  <a14:useLocalDpi xmlns:a14="http://schemas.microsoft.com/office/drawing/2010/main"/>
                </a:ext>
              </a:extLst>
            </a:blip>
            <a:stretch>
              <a:fillRect/>
            </a:stretch>
          </p:blipFill>
          <p:spPr>
            <a:xfrm>
              <a:off x="8234942" y="5443005"/>
              <a:ext cx="4042432" cy="3001463"/>
            </a:xfrm>
            <a:prstGeom prst="rect">
              <a:avLst/>
            </a:prstGeom>
          </p:spPr>
        </p:pic>
        <p:pic>
          <p:nvPicPr>
            <p:cNvPr id="15" name="object 15"/>
            <p:cNvPicPr/>
            <p:nvPr/>
          </p:nvPicPr>
          <p:blipFill>
            <a:blip r:embed="rId14" cstate="print"/>
            <a:stretch>
              <a:fillRect/>
            </a:stretch>
          </p:blipFill>
          <p:spPr>
            <a:xfrm>
              <a:off x="8261528" y="2538102"/>
              <a:ext cx="4030966" cy="2938170"/>
            </a:xfrm>
            <a:prstGeom prst="rect">
              <a:avLst/>
            </a:prstGeom>
          </p:spPr>
        </p:pic>
        <p:pic>
          <p:nvPicPr>
            <p:cNvPr id="16" name="object 16"/>
            <p:cNvPicPr/>
            <p:nvPr/>
          </p:nvPicPr>
          <p:blipFill>
            <a:blip r:embed="rId15" cstate="print"/>
            <a:stretch>
              <a:fillRect/>
            </a:stretch>
          </p:blipFill>
          <p:spPr>
            <a:xfrm>
              <a:off x="12271207" y="5620478"/>
              <a:ext cx="5068316" cy="4439655"/>
            </a:xfrm>
            <a:prstGeom prst="rect">
              <a:avLst/>
            </a:prstGeom>
          </p:spPr>
        </p:pic>
        <p:pic>
          <p:nvPicPr>
            <p:cNvPr id="17" name="object 17"/>
            <p:cNvPicPr/>
            <p:nvPr/>
          </p:nvPicPr>
          <p:blipFill>
            <a:blip r:embed="rId16" cstate="print">
              <a:extLst>
                <a:ext uri="{28A0092B-C50C-407E-A947-70E740481C1C}">
                  <a14:useLocalDpi xmlns:a14="http://schemas.microsoft.com/office/drawing/2010/main"/>
                </a:ext>
              </a:extLst>
            </a:blip>
            <a:stretch>
              <a:fillRect/>
            </a:stretch>
          </p:blipFill>
          <p:spPr>
            <a:xfrm>
              <a:off x="12274819" y="9219893"/>
              <a:ext cx="4300652" cy="2088663"/>
            </a:xfrm>
            <a:prstGeom prst="rect">
              <a:avLst/>
            </a:prstGeom>
          </p:spPr>
        </p:pic>
        <p:pic>
          <p:nvPicPr>
            <p:cNvPr id="18" name="object 18"/>
            <p:cNvPicPr/>
            <p:nvPr/>
          </p:nvPicPr>
          <p:blipFill>
            <a:blip r:embed="rId17" cstate="print">
              <a:extLst>
                <a:ext uri="{28A0092B-C50C-407E-A947-70E740481C1C}">
                  <a14:useLocalDpi xmlns:a14="http://schemas.microsoft.com/office/drawing/2010/main"/>
                </a:ext>
              </a:extLst>
            </a:blip>
            <a:stretch>
              <a:fillRect/>
            </a:stretch>
          </p:blipFill>
          <p:spPr>
            <a:xfrm>
              <a:off x="16299922" y="6036773"/>
              <a:ext cx="3804177" cy="2550969"/>
            </a:xfrm>
            <a:prstGeom prst="rect">
              <a:avLst/>
            </a:prstGeom>
          </p:spPr>
        </p:pic>
        <p:pic>
          <p:nvPicPr>
            <p:cNvPr id="19" name="object 19"/>
            <p:cNvPicPr/>
            <p:nvPr/>
          </p:nvPicPr>
          <p:blipFill>
            <a:blip r:embed="rId18" cstate="print"/>
            <a:stretch>
              <a:fillRect/>
            </a:stretch>
          </p:blipFill>
          <p:spPr>
            <a:xfrm>
              <a:off x="16437384" y="0"/>
              <a:ext cx="3666715" cy="3603061"/>
            </a:xfrm>
            <a:prstGeom prst="rect">
              <a:avLst/>
            </a:prstGeom>
          </p:spPr>
        </p:pic>
        <p:pic>
          <p:nvPicPr>
            <p:cNvPr id="20" name="object 20"/>
            <p:cNvPicPr/>
            <p:nvPr/>
          </p:nvPicPr>
          <p:blipFill>
            <a:blip r:embed="rId19" cstate="print"/>
            <a:stretch>
              <a:fillRect/>
            </a:stretch>
          </p:blipFill>
          <p:spPr>
            <a:xfrm>
              <a:off x="12151148" y="3710255"/>
              <a:ext cx="4395761" cy="2676005"/>
            </a:xfrm>
            <a:prstGeom prst="rect">
              <a:avLst/>
            </a:prstGeom>
          </p:spPr>
        </p:pic>
        <p:pic>
          <p:nvPicPr>
            <p:cNvPr id="21" name="object 21"/>
            <p:cNvPicPr/>
            <p:nvPr/>
          </p:nvPicPr>
          <p:blipFill>
            <a:blip r:embed="rId20" cstate="print"/>
            <a:stretch>
              <a:fillRect/>
            </a:stretch>
          </p:blipFill>
          <p:spPr>
            <a:xfrm>
              <a:off x="12288107" y="0"/>
              <a:ext cx="4255011" cy="2296763"/>
            </a:xfrm>
            <a:prstGeom prst="rect">
              <a:avLst/>
            </a:prstGeom>
          </p:spPr>
        </p:pic>
        <p:pic>
          <p:nvPicPr>
            <p:cNvPr id="22" name="object 22"/>
            <p:cNvPicPr/>
            <p:nvPr/>
          </p:nvPicPr>
          <p:blipFill>
            <a:blip r:embed="rId3" cstate="print">
              <a:extLst>
                <a:ext uri="{28A0092B-C50C-407E-A947-70E740481C1C}">
                  <a14:useLocalDpi xmlns:a14="http://schemas.microsoft.com/office/drawing/2010/main"/>
                </a:ext>
              </a:extLst>
            </a:blip>
            <a:stretch>
              <a:fillRect/>
            </a:stretch>
          </p:blipFill>
          <p:spPr>
            <a:xfrm>
              <a:off x="12282348" y="1134096"/>
              <a:ext cx="4255161" cy="2676097"/>
            </a:xfrm>
            <a:prstGeom prst="rect">
              <a:avLst/>
            </a:prstGeom>
          </p:spPr>
        </p:pic>
        <p:pic>
          <p:nvPicPr>
            <p:cNvPr id="23" name="object 23"/>
            <p:cNvPicPr/>
            <p:nvPr/>
          </p:nvPicPr>
          <p:blipFill>
            <a:blip r:embed="rId21" cstate="print">
              <a:extLst>
                <a:ext uri="{28A0092B-C50C-407E-A947-70E740481C1C}">
                  <a14:useLocalDpi xmlns:a14="http://schemas.microsoft.com/office/drawing/2010/main"/>
                </a:ext>
              </a:extLst>
            </a:blip>
            <a:stretch>
              <a:fillRect/>
            </a:stretch>
          </p:blipFill>
          <p:spPr>
            <a:xfrm>
              <a:off x="16585065" y="8590869"/>
              <a:ext cx="3519034" cy="2717686"/>
            </a:xfrm>
            <a:prstGeom prst="rect">
              <a:avLst/>
            </a:prstGeom>
          </p:spPr>
        </p:pic>
        <p:pic>
          <p:nvPicPr>
            <p:cNvPr id="24" name="object 24"/>
            <p:cNvPicPr/>
            <p:nvPr/>
          </p:nvPicPr>
          <p:blipFill>
            <a:blip r:embed="rId22" cstate="print"/>
            <a:stretch>
              <a:fillRect/>
            </a:stretch>
          </p:blipFill>
          <p:spPr>
            <a:xfrm>
              <a:off x="16550532" y="3584022"/>
              <a:ext cx="3553567" cy="2550969"/>
            </a:xfrm>
            <a:prstGeom prst="rect">
              <a:avLst/>
            </a:prstGeom>
          </p:spPr>
        </p:pic>
      </p:grpSp>
      <p:sp>
        <p:nvSpPr>
          <p:cNvPr id="25" name="object 25"/>
          <p:cNvSpPr/>
          <p:nvPr/>
        </p:nvSpPr>
        <p:spPr>
          <a:xfrm>
            <a:off x="428" y="0"/>
            <a:ext cx="12191144" cy="68576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30327">
              <a:alpha val="70278"/>
            </a:srgbClr>
          </a:solidFill>
        </p:spPr>
        <p:txBody>
          <a:bodyPr wrap="square" lIns="0" tIns="0" rIns="0" bIns="0" rtlCol="0"/>
          <a:lstStyle/>
          <a:p>
            <a:pPr defTabSz="554492"/>
            <a:endParaRPr sz="1092" kern="0">
              <a:solidFill>
                <a:sysClr val="windowText" lastClr="000000"/>
              </a:solidFill>
            </a:endParaRPr>
          </a:p>
        </p:txBody>
      </p:sp>
      <p:sp>
        <p:nvSpPr>
          <p:cNvPr id="26" name="object 26"/>
          <p:cNvSpPr txBox="1"/>
          <p:nvPr/>
        </p:nvSpPr>
        <p:spPr>
          <a:xfrm>
            <a:off x="919761" y="1795572"/>
            <a:ext cx="10356312" cy="2743645"/>
          </a:xfrm>
          <a:prstGeom prst="rect">
            <a:avLst/>
          </a:prstGeom>
        </p:spPr>
        <p:txBody>
          <a:bodyPr vert="horz" wrap="square" lIns="0" tIns="6931" rIns="0" bIns="0" rtlCol="0">
            <a:spAutoFit/>
          </a:bodyPr>
          <a:lstStyle/>
          <a:p>
            <a:pPr marL="947257" marR="949953" indent="-1925" algn="ctr" defTabSz="554492">
              <a:lnSpc>
                <a:spcPct val="100299"/>
              </a:lnSpc>
              <a:spcBef>
                <a:spcPts val="55"/>
              </a:spcBef>
            </a:pPr>
            <a:r>
              <a:rPr sz="4487" b="1" kern="0" spc="88" dirty="0">
                <a:solidFill>
                  <a:srgbClr val="FFFFFF"/>
                </a:solidFill>
                <a:latin typeface="Arial"/>
                <a:cs typeface="Arial"/>
              </a:rPr>
              <a:t>THEY</a:t>
            </a:r>
            <a:r>
              <a:rPr sz="4487" b="1" kern="0" spc="-318" dirty="0">
                <a:solidFill>
                  <a:srgbClr val="FFFFFF"/>
                </a:solidFill>
                <a:latin typeface="Arial"/>
                <a:cs typeface="Arial"/>
              </a:rPr>
              <a:t> </a:t>
            </a:r>
            <a:r>
              <a:rPr sz="4487" b="1" kern="0" spc="-221" dirty="0">
                <a:solidFill>
                  <a:srgbClr val="FFFFFF"/>
                </a:solidFill>
                <a:latin typeface="Arial"/>
                <a:cs typeface="Arial"/>
              </a:rPr>
              <a:t>ARE</a:t>
            </a:r>
            <a:r>
              <a:rPr sz="4487" b="1" kern="0" spc="-318" dirty="0">
                <a:solidFill>
                  <a:srgbClr val="FFFFFF"/>
                </a:solidFill>
                <a:latin typeface="Arial"/>
                <a:cs typeface="Arial"/>
              </a:rPr>
              <a:t> </a:t>
            </a:r>
            <a:r>
              <a:rPr sz="4487" b="1" kern="0" spc="236" dirty="0">
                <a:solidFill>
                  <a:srgbClr val="FFFFFF"/>
                </a:solidFill>
                <a:latin typeface="Arial"/>
                <a:cs typeface="Arial"/>
              </a:rPr>
              <a:t>NOT</a:t>
            </a:r>
            <a:r>
              <a:rPr sz="4487" b="1" kern="0" spc="-315" dirty="0">
                <a:solidFill>
                  <a:srgbClr val="FFFFFF"/>
                </a:solidFill>
                <a:latin typeface="Arial"/>
                <a:cs typeface="Arial"/>
              </a:rPr>
              <a:t> </a:t>
            </a:r>
            <a:r>
              <a:rPr sz="4487" b="1" kern="0" spc="-33" dirty="0">
                <a:solidFill>
                  <a:srgbClr val="FFFFFF"/>
                </a:solidFill>
                <a:latin typeface="Arial"/>
                <a:cs typeface="Arial"/>
              </a:rPr>
              <a:t>JUST</a:t>
            </a:r>
            <a:r>
              <a:rPr sz="4487" b="1" kern="0" spc="-318" dirty="0">
                <a:solidFill>
                  <a:srgbClr val="FFFFFF"/>
                </a:solidFill>
                <a:latin typeface="Arial"/>
                <a:cs typeface="Arial"/>
              </a:rPr>
              <a:t> </a:t>
            </a:r>
            <a:r>
              <a:rPr sz="4487" b="1" kern="0" spc="-233" dirty="0">
                <a:solidFill>
                  <a:srgbClr val="FFFFFF"/>
                </a:solidFill>
                <a:latin typeface="Arial"/>
                <a:cs typeface="Arial"/>
              </a:rPr>
              <a:t>USERS, </a:t>
            </a:r>
            <a:r>
              <a:rPr sz="4487" b="1" kern="0" spc="88" dirty="0">
                <a:solidFill>
                  <a:srgbClr val="FFFFFF"/>
                </a:solidFill>
                <a:latin typeface="Arial"/>
                <a:cs typeface="Arial"/>
              </a:rPr>
              <a:t>THEY</a:t>
            </a:r>
            <a:r>
              <a:rPr sz="4487" b="1" kern="0" spc="-315" dirty="0">
                <a:solidFill>
                  <a:srgbClr val="FFFFFF"/>
                </a:solidFill>
                <a:latin typeface="Arial"/>
                <a:cs typeface="Arial"/>
              </a:rPr>
              <a:t> </a:t>
            </a:r>
            <a:r>
              <a:rPr sz="4487" b="1" kern="0" spc="-221" dirty="0">
                <a:solidFill>
                  <a:srgbClr val="FFFFFF"/>
                </a:solidFill>
                <a:latin typeface="Arial"/>
                <a:cs typeface="Arial"/>
              </a:rPr>
              <a:t>ARE</a:t>
            </a:r>
            <a:r>
              <a:rPr sz="4487" b="1" kern="0" spc="-315" dirty="0">
                <a:solidFill>
                  <a:srgbClr val="FFFFFF"/>
                </a:solidFill>
                <a:latin typeface="Arial"/>
                <a:cs typeface="Arial"/>
              </a:rPr>
              <a:t> </a:t>
            </a:r>
            <a:r>
              <a:rPr sz="4487" b="1" kern="0" spc="-115" dirty="0">
                <a:solidFill>
                  <a:srgbClr val="CB297B"/>
                </a:solidFill>
                <a:latin typeface="Arial"/>
                <a:cs typeface="Arial"/>
              </a:rPr>
              <a:t>PEOPLE</a:t>
            </a:r>
            <a:r>
              <a:rPr sz="4487" b="1" kern="0" spc="-315" dirty="0">
                <a:solidFill>
                  <a:srgbClr val="CB297B"/>
                </a:solidFill>
                <a:latin typeface="Arial"/>
                <a:cs typeface="Arial"/>
              </a:rPr>
              <a:t> </a:t>
            </a:r>
            <a:r>
              <a:rPr sz="4487" b="1" kern="0" spc="327" dirty="0">
                <a:solidFill>
                  <a:srgbClr val="FFFFFF"/>
                </a:solidFill>
                <a:latin typeface="Arial"/>
                <a:cs typeface="Arial"/>
              </a:rPr>
              <a:t>WHO</a:t>
            </a:r>
            <a:r>
              <a:rPr sz="4487" b="1" kern="0" spc="-315" dirty="0">
                <a:solidFill>
                  <a:srgbClr val="FFFFFF"/>
                </a:solidFill>
                <a:latin typeface="Arial"/>
                <a:cs typeface="Arial"/>
              </a:rPr>
              <a:t> </a:t>
            </a:r>
            <a:r>
              <a:rPr sz="4487" b="1" kern="0" spc="-179" dirty="0">
                <a:solidFill>
                  <a:srgbClr val="FFFFFF"/>
                </a:solidFill>
                <a:latin typeface="Arial"/>
                <a:cs typeface="Arial"/>
              </a:rPr>
              <a:t>SPAN</a:t>
            </a:r>
            <a:endParaRPr sz="4487" kern="0">
              <a:solidFill>
                <a:sysClr val="windowText" lastClr="000000"/>
              </a:solidFill>
              <a:latin typeface="Arial"/>
              <a:cs typeface="Arial"/>
            </a:endParaRPr>
          </a:p>
          <a:p>
            <a:pPr marL="7701" marR="3081" algn="ctr" defTabSz="554492">
              <a:lnSpc>
                <a:spcPts val="5397"/>
              </a:lnSpc>
              <a:spcBef>
                <a:spcPts val="69"/>
              </a:spcBef>
            </a:pPr>
            <a:r>
              <a:rPr sz="4487" b="1" kern="0" spc="-191" dirty="0">
                <a:solidFill>
                  <a:srgbClr val="FFFFFF"/>
                </a:solidFill>
                <a:latin typeface="Arial"/>
                <a:cs typeface="Arial"/>
              </a:rPr>
              <a:t>ACROSS</a:t>
            </a:r>
            <a:r>
              <a:rPr sz="4487" b="1" kern="0" spc="-291" dirty="0">
                <a:solidFill>
                  <a:srgbClr val="FFFFFF"/>
                </a:solidFill>
                <a:latin typeface="Arial"/>
                <a:cs typeface="Arial"/>
              </a:rPr>
              <a:t> </a:t>
            </a:r>
            <a:r>
              <a:rPr sz="4487" b="1" kern="0" spc="-30" dirty="0">
                <a:solidFill>
                  <a:srgbClr val="CB297B"/>
                </a:solidFill>
                <a:latin typeface="Arial"/>
                <a:cs typeface="Arial"/>
              </a:rPr>
              <a:t>GENERATIONS,</a:t>
            </a:r>
            <a:r>
              <a:rPr sz="4487" b="1" kern="0" spc="-285" dirty="0">
                <a:solidFill>
                  <a:srgbClr val="CB297B"/>
                </a:solidFill>
                <a:latin typeface="Arial"/>
                <a:cs typeface="Arial"/>
              </a:rPr>
              <a:t> </a:t>
            </a:r>
            <a:r>
              <a:rPr sz="4487" b="1" kern="0" spc="-79" dirty="0">
                <a:solidFill>
                  <a:srgbClr val="CB297B"/>
                </a:solidFill>
                <a:latin typeface="Arial"/>
                <a:cs typeface="Arial"/>
              </a:rPr>
              <a:t>CU</a:t>
            </a:r>
            <a:r>
              <a:rPr sz="4487" b="1" kern="0" spc="-622" dirty="0">
                <a:solidFill>
                  <a:srgbClr val="CB297B"/>
                </a:solidFill>
                <a:latin typeface="Arial"/>
                <a:cs typeface="Arial"/>
              </a:rPr>
              <a:t>L</a:t>
            </a:r>
            <a:r>
              <a:rPr sz="4487" b="1" kern="0" spc="-79" dirty="0">
                <a:solidFill>
                  <a:srgbClr val="CB297B"/>
                </a:solidFill>
                <a:latin typeface="Arial"/>
                <a:cs typeface="Arial"/>
              </a:rPr>
              <a:t>TURES</a:t>
            </a:r>
            <a:r>
              <a:rPr sz="4487" b="1" kern="0" spc="-282" dirty="0">
                <a:solidFill>
                  <a:srgbClr val="CB297B"/>
                </a:solidFill>
                <a:latin typeface="Arial"/>
                <a:cs typeface="Arial"/>
              </a:rPr>
              <a:t> </a:t>
            </a:r>
            <a:r>
              <a:rPr sz="4487" b="1" kern="0" spc="-355" dirty="0">
                <a:solidFill>
                  <a:srgbClr val="CB297B"/>
                </a:solidFill>
                <a:latin typeface="Arial"/>
                <a:cs typeface="Arial"/>
              </a:rPr>
              <a:t>&amp; </a:t>
            </a:r>
            <a:r>
              <a:rPr sz="4487" b="1" kern="0" spc="88" dirty="0">
                <a:solidFill>
                  <a:srgbClr val="CB297B"/>
                </a:solidFill>
                <a:latin typeface="Arial"/>
                <a:cs typeface="Arial"/>
              </a:rPr>
              <a:t>SOCIO-</a:t>
            </a:r>
            <a:r>
              <a:rPr sz="4487" b="1" kern="0" spc="149" dirty="0">
                <a:solidFill>
                  <a:srgbClr val="CB297B"/>
                </a:solidFill>
                <a:latin typeface="Arial"/>
                <a:cs typeface="Arial"/>
              </a:rPr>
              <a:t>ECONOMIC</a:t>
            </a:r>
            <a:r>
              <a:rPr sz="4487" b="1" kern="0" spc="-306" dirty="0">
                <a:solidFill>
                  <a:srgbClr val="CB297B"/>
                </a:solidFill>
                <a:latin typeface="Arial"/>
                <a:cs typeface="Arial"/>
              </a:rPr>
              <a:t> </a:t>
            </a:r>
            <a:r>
              <a:rPr sz="4487" b="1" kern="0" spc="-221" dirty="0">
                <a:solidFill>
                  <a:srgbClr val="CB297B"/>
                </a:solidFill>
                <a:latin typeface="Arial"/>
                <a:cs typeface="Arial"/>
              </a:rPr>
              <a:t>STRATAS</a:t>
            </a:r>
            <a:endParaRPr sz="4487" kern="0">
              <a:solidFill>
                <a:sysClr val="windowText" lastClr="000000"/>
              </a:solidFill>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shweta malhotra work">
            <a:extLst>
              <a:ext uri="{FF2B5EF4-FFF2-40B4-BE49-F238E27FC236}">
                <a16:creationId xmlns:a16="http://schemas.microsoft.com/office/drawing/2014/main" id="{8132C434-45E8-4E89-BFAB-6C6F50AD38B7}"/>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202E4A4-B253-4CFF-8E9F-7081A1272307}"/>
              </a:ext>
            </a:extLst>
          </p:cNvPr>
          <p:cNvSpPr>
            <a:spLocks noGrp="1"/>
          </p:cNvSpPr>
          <p:nvPr>
            <p:ph type="title"/>
          </p:nvPr>
        </p:nvSpPr>
        <p:spPr>
          <a:xfrm>
            <a:off x="1170709" y="1984675"/>
            <a:ext cx="10515600" cy="3098511"/>
          </a:xfrm>
        </p:spPr>
        <p:txBody>
          <a:bodyPr/>
          <a:lstStyle/>
          <a:p>
            <a:pPr algn="ctr"/>
            <a:r>
              <a:rPr lang="en-IN" dirty="0"/>
              <a:t>2</a:t>
            </a:r>
            <a:r>
              <a:rPr lang="en-IN" baseline="30000" dirty="0"/>
              <a:t>nd</a:t>
            </a:r>
            <a:r>
              <a:rPr lang="en-IN" dirty="0"/>
              <a:t> largest population</a:t>
            </a:r>
            <a:br>
              <a:rPr lang="en-IN" dirty="0"/>
            </a:br>
            <a:br>
              <a:rPr lang="en-IN" dirty="0"/>
            </a:br>
            <a:r>
              <a:rPr lang="en-IN" dirty="0"/>
              <a:t>fastest-growing major economy</a:t>
            </a:r>
            <a:br>
              <a:rPr lang="en-IN" dirty="0"/>
            </a:br>
            <a:br>
              <a:rPr lang="en-IN" dirty="0"/>
            </a:br>
            <a:r>
              <a:rPr lang="en-IN" dirty="0"/>
              <a:t>maximum number of young</a:t>
            </a:r>
          </a:p>
        </p:txBody>
      </p:sp>
      <p:pic>
        <p:nvPicPr>
          <p:cNvPr id="4098" name="Picture 2" descr="http://dam.digitalcmodigest.com/wp-content/uploads/images/1521462917.jpg">
            <a:extLst>
              <a:ext uri="{FF2B5EF4-FFF2-40B4-BE49-F238E27FC236}">
                <a16:creationId xmlns:a16="http://schemas.microsoft.com/office/drawing/2014/main" id="{79331770-B76E-44AF-81DE-26741135B2B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16269" y="2731956"/>
            <a:ext cx="854440" cy="139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670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D065-10F9-403A-B6B7-DDF7D77795FB}"/>
              </a:ext>
            </a:extLst>
          </p:cNvPr>
          <p:cNvSpPr>
            <a:spLocks noGrp="1"/>
          </p:cNvSpPr>
          <p:nvPr>
            <p:ph type="title"/>
          </p:nvPr>
        </p:nvSpPr>
        <p:spPr>
          <a:xfrm>
            <a:off x="2181556" y="178865"/>
            <a:ext cx="8373129" cy="1325563"/>
          </a:xfrm>
        </p:spPr>
        <p:txBody>
          <a:bodyPr/>
          <a:lstStyle/>
          <a:p>
            <a:r>
              <a:rPr lang="en-IN" dirty="0"/>
              <a:t>An assault on the senses</a:t>
            </a:r>
          </a:p>
        </p:txBody>
      </p:sp>
      <p:pic>
        <p:nvPicPr>
          <p:cNvPr id="4" name="Picture 2" descr="http://chakranews.com/wp-content/uploads/2010/02/Happy-Holi.jpg">
            <a:extLst>
              <a:ext uri="{FF2B5EF4-FFF2-40B4-BE49-F238E27FC236}">
                <a16:creationId xmlns:a16="http://schemas.microsoft.com/office/drawing/2014/main" id="{B3060AB4-C911-415D-9385-97047DD2C67C}"/>
              </a:ext>
            </a:extLst>
          </p:cNvPr>
          <p:cNvPicPr>
            <a:picLocks noChangeAspect="1" noChangeArrowheads="1"/>
          </p:cNvPicPr>
          <p:nvPr/>
        </p:nvPicPr>
        <p:blipFill>
          <a:blip r:embed="rId2" cstate="email"/>
          <a:srcRect/>
          <a:stretch>
            <a:fillRect/>
          </a:stretch>
        </p:blipFill>
        <p:spPr bwMode="auto">
          <a:xfrm>
            <a:off x="1510948" y="1504428"/>
            <a:ext cx="4870820" cy="2932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4" name="Picture 2" descr="Related image">
            <a:extLst>
              <a:ext uri="{FF2B5EF4-FFF2-40B4-BE49-F238E27FC236}">
                <a16:creationId xmlns:a16="http://schemas.microsoft.com/office/drawing/2014/main" id="{CA4E701B-E9F2-4CB4-B130-6565EAFF984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439356" y="4595998"/>
            <a:ext cx="3303584" cy="1858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8" descr="http://t3.gstatic.com/images?q=tbn:ANd9GcRp8zDe3jxwMuQti5hGtf32Y2U7O1dYJ1QyXfKQrZB0jZaOU2dP&amp;t=1">
            <a:extLst>
              <a:ext uri="{FF2B5EF4-FFF2-40B4-BE49-F238E27FC236}">
                <a16:creationId xmlns:a16="http://schemas.microsoft.com/office/drawing/2014/main" id="{DD32E128-6755-4B19-B4CB-E57437E62E82}"/>
              </a:ext>
            </a:extLst>
          </p:cNvPr>
          <p:cNvPicPr>
            <a:picLocks noChangeAspect="1" noChangeArrowheads="1"/>
          </p:cNvPicPr>
          <p:nvPr/>
        </p:nvPicPr>
        <p:blipFill>
          <a:blip r:embed="rId4" cstate="email"/>
          <a:srcRect/>
          <a:stretch>
            <a:fillRect/>
          </a:stretch>
        </p:blipFill>
        <p:spPr bwMode="auto">
          <a:xfrm>
            <a:off x="1203158" y="4595999"/>
            <a:ext cx="2743200" cy="1825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Image result for chandni chowk">
            <a:extLst>
              <a:ext uri="{FF2B5EF4-FFF2-40B4-BE49-F238E27FC236}">
                <a16:creationId xmlns:a16="http://schemas.microsoft.com/office/drawing/2014/main" id="{23A9E380-AEF0-4C71-9D40-6AC2C4B7192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44685" y="1481367"/>
            <a:ext cx="381000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8" name="Picture 6" descr="Image result for chandni chowk">
            <a:extLst>
              <a:ext uri="{FF2B5EF4-FFF2-40B4-BE49-F238E27FC236}">
                <a16:creationId xmlns:a16="http://schemas.microsoft.com/office/drawing/2014/main" id="{C35EB8C7-1E81-45AE-AADD-E59D90ED8B0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229136" y="4619336"/>
            <a:ext cx="2909601" cy="1837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56526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https://payload.cargocollective.com/1/2/87619/10489494/1_17_600.png">
            <a:extLst>
              <a:ext uri="{FF2B5EF4-FFF2-40B4-BE49-F238E27FC236}">
                <a16:creationId xmlns:a16="http://schemas.microsoft.com/office/drawing/2014/main" id="{AA8EEF8D-E5AA-400C-9288-F561F6AFFC9E}"/>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720113" y="-1"/>
            <a:ext cx="5471887" cy="69022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https://payload.cargocollective.com/1/2/87619/10489494/1_17_600.png">
            <a:extLst>
              <a:ext uri="{FF2B5EF4-FFF2-40B4-BE49-F238E27FC236}">
                <a16:creationId xmlns:a16="http://schemas.microsoft.com/office/drawing/2014/main" id="{EB2CA8DE-D0FE-4C14-AA75-A431FB18CED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6902246" cy="69022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6A6FF6A-4980-4C1F-8498-D7530F77DA2E}"/>
              </a:ext>
            </a:extLst>
          </p:cNvPr>
          <p:cNvSpPr txBox="1">
            <a:spLocks/>
          </p:cNvSpPr>
          <p:nvPr/>
        </p:nvSpPr>
        <p:spPr>
          <a:xfrm>
            <a:off x="4700337" y="2766218"/>
            <a:ext cx="74916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spc="600">
                <a:solidFill>
                  <a:schemeClr val="tx1"/>
                </a:solidFill>
                <a:latin typeface="Castellar" panose="020A0402060406010301" pitchFamily="18" charset="0"/>
                <a:ea typeface="+mj-ea"/>
                <a:cs typeface="+mj-cs"/>
              </a:defRPr>
            </a:lvl1pPr>
          </a:lstStyle>
          <a:p>
            <a:pPr algn="ctr"/>
            <a:r>
              <a:rPr lang="en-IN" dirty="0"/>
              <a:t>WE LIKE OURSELVES</a:t>
            </a:r>
          </a:p>
        </p:txBody>
      </p:sp>
    </p:spTree>
    <p:extLst>
      <p:ext uri="{BB962C8B-B14F-4D97-AF65-F5344CB8AC3E}">
        <p14:creationId xmlns:p14="http://schemas.microsoft.com/office/powerpoint/2010/main" val="3604892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descr="Snowflake : Stock Photo"/>
          <p:cNvPicPr preferRelativeResize="0"/>
          <p:nvPr/>
        </p:nvPicPr>
        <p:blipFill rotWithShape="1">
          <a:blip r:embed="rId3">
            <a:alphaModFix/>
          </a:blip>
          <a:srcRect/>
          <a:stretch/>
        </p:blipFill>
        <p:spPr>
          <a:xfrm>
            <a:off x="5007825" y="2978600"/>
            <a:ext cx="7393523" cy="3841299"/>
          </a:xfrm>
          <a:prstGeom prst="rect">
            <a:avLst/>
          </a:prstGeom>
          <a:noFill/>
          <a:ln>
            <a:noFill/>
          </a:ln>
        </p:spPr>
      </p:pic>
      <p:sp>
        <p:nvSpPr>
          <p:cNvPr id="110" name="Google Shape;110;p15"/>
          <p:cNvSpPr txBox="1">
            <a:spLocks noGrp="1"/>
          </p:cNvSpPr>
          <p:nvPr>
            <p:ph type="title"/>
          </p:nvPr>
        </p:nvSpPr>
        <p:spPr>
          <a:xfrm>
            <a:off x="838200" y="29981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99FF"/>
              </a:buClr>
              <a:buSzPts val="4000"/>
              <a:buFont typeface="Jacques Francois Shadow"/>
              <a:buNone/>
            </a:pPr>
            <a:r>
              <a:rPr lang="en-IN" b="1"/>
              <a:t>The Problem</a:t>
            </a:r>
            <a:endParaRPr b="1"/>
          </a:p>
        </p:txBody>
      </p:sp>
      <p:sp>
        <p:nvSpPr>
          <p:cNvPr id="111" name="Google Shape;111;p15"/>
          <p:cNvSpPr txBox="1">
            <a:spLocks noGrp="1"/>
          </p:cNvSpPr>
          <p:nvPr>
            <p:ph type="body" idx="1"/>
          </p:nvPr>
        </p:nvSpPr>
        <p:spPr>
          <a:xfrm>
            <a:off x="838200" y="162537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500"/>
              </a:spcBef>
              <a:spcAft>
                <a:spcPts val="0"/>
              </a:spcAft>
              <a:buClr>
                <a:schemeClr val="dk1"/>
              </a:buClr>
              <a:buSzPts val="1100"/>
              <a:buNone/>
            </a:pPr>
            <a:r>
              <a:rPr lang="en-IN" sz="2500">
                <a:latin typeface="Times New Roman"/>
                <a:ea typeface="Times New Roman"/>
                <a:cs typeface="Times New Roman"/>
                <a:sym typeface="Times New Roman"/>
              </a:rPr>
              <a:t>Urban consumers face discomfort of Air conditioners due to Installation Problems, limited portability and high power usage, necessitating an advanced, compact, and feature-rich portable AC solution to meet their needs effectively.</a:t>
            </a:r>
            <a:endParaRPr sz="2500">
              <a:latin typeface="Times New Roman"/>
              <a:ea typeface="Times New Roman"/>
              <a:cs typeface="Times New Roman"/>
              <a:sym typeface="Times New Roman"/>
            </a:endParaRPr>
          </a:p>
          <a:p>
            <a:pPr marL="228600" lvl="0" indent="-76200" algn="l" rtl="0">
              <a:lnSpc>
                <a:spcPct val="90000"/>
              </a:lnSpc>
              <a:spcBef>
                <a:spcPts val="0"/>
              </a:spcBef>
              <a:spcAft>
                <a:spcPts val="0"/>
              </a:spcAft>
              <a:buClr>
                <a:schemeClr val="dk1"/>
              </a:buClr>
              <a:buSzPts val="2400"/>
              <a:buNone/>
            </a:pPr>
            <a:endParaRPr sz="2500">
              <a:latin typeface="Lobster"/>
              <a:ea typeface="Lobster"/>
              <a:cs typeface="Lobster"/>
              <a:sym typeface="Lobs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WE INDIANIZE</a:t>
            </a:r>
          </a:p>
        </p:txBody>
      </p:sp>
      <p:pic>
        <p:nvPicPr>
          <p:cNvPr id="4" name="Picture 2" descr="http://2.bp.blogspot.com/_LjBtPN_BpzI/TAQN6XOOvZI/AAAAAAAAAuE/sW_O3eCpngI/s1600/DSCN0006.JPG"/>
          <p:cNvPicPr>
            <a:picLocks noChangeAspect="1" noChangeArrowheads="1"/>
          </p:cNvPicPr>
          <p:nvPr/>
        </p:nvPicPr>
        <p:blipFill>
          <a:blip r:embed="rId3" cstate="email"/>
          <a:srcRect/>
          <a:stretch>
            <a:fillRect/>
          </a:stretch>
        </p:blipFill>
        <p:spPr bwMode="auto">
          <a:xfrm>
            <a:off x="1784684" y="1985211"/>
            <a:ext cx="5390147" cy="4042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1">
            <a:extLst>
              <a:ext uri="{FF2B5EF4-FFF2-40B4-BE49-F238E27FC236}">
                <a16:creationId xmlns:a16="http://schemas.microsoft.com/office/drawing/2014/main" id="{95E67D78-9499-41AF-8363-07DB1C44228D}"/>
              </a:ext>
            </a:extLst>
          </p:cNvPr>
          <p:cNvPicPr>
            <a:picLocks noChangeAspect="1" noChangeArrowheads="1"/>
          </p:cNvPicPr>
          <p:nvPr/>
        </p:nvPicPr>
        <p:blipFill>
          <a:blip r:embed="rId4" cstate="email"/>
          <a:srcRect/>
          <a:stretch>
            <a:fillRect/>
          </a:stretch>
        </p:blipFill>
        <p:spPr bwMode="auto">
          <a:xfrm>
            <a:off x="7482477" y="1860885"/>
            <a:ext cx="3293223" cy="4166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29C59546-024E-068C-48FD-07CFD78AAA18}"/>
              </a:ext>
            </a:extLst>
          </p:cNvPr>
          <p:cNvSpPr txBox="1"/>
          <p:nvPr/>
        </p:nvSpPr>
        <p:spPr>
          <a:xfrm>
            <a:off x="0" y="6114393"/>
            <a:ext cx="12192000" cy="830997"/>
          </a:xfrm>
          <a:prstGeom prst="rect">
            <a:avLst/>
          </a:prstGeom>
          <a:noFill/>
        </p:spPr>
        <p:txBody>
          <a:bodyPr wrap="square">
            <a:spAutoFit/>
          </a:bodyPr>
          <a:lstStyle/>
          <a:p>
            <a:pPr algn="ctr"/>
            <a:r>
              <a:rPr lang="en-US" sz="2400" dirty="0"/>
              <a:t>Kellogg’s launches a hot breakfast; Pizza hut launches a chicken tikka pizza; McDonalds becomes vegetarian</a:t>
            </a:r>
          </a:p>
        </p:txBody>
      </p:sp>
    </p:spTree>
    <p:extLst>
      <p:ext uri="{BB962C8B-B14F-4D97-AF65-F5344CB8AC3E}">
        <p14:creationId xmlns:p14="http://schemas.microsoft.com/office/powerpoint/2010/main" val="85972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D735-55E1-45B0-B24D-DDC05E7F15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0023C2-7F38-4C3C-B7B7-1CE17CC7EA5F}"/>
              </a:ext>
            </a:extLst>
          </p:cNvPr>
          <p:cNvSpPr>
            <a:spLocks noGrp="1"/>
          </p:cNvSpPr>
          <p:nvPr>
            <p:ph idx="1"/>
          </p:nvPr>
        </p:nvSpPr>
        <p:spPr/>
        <p:txBody>
          <a:bodyPr/>
          <a:lstStyle/>
          <a:p>
            <a:endParaRPr lang="en-IN"/>
          </a:p>
        </p:txBody>
      </p:sp>
      <p:pic>
        <p:nvPicPr>
          <p:cNvPr id="1026" name="Picture 2" descr="Image result for mcaloo tikki">
            <a:extLst>
              <a:ext uri="{FF2B5EF4-FFF2-40B4-BE49-F238E27FC236}">
                <a16:creationId xmlns:a16="http://schemas.microsoft.com/office/drawing/2014/main" id="{356937B4-DBEE-4932-9A63-153AEEA3B66B}"/>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307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shweta malhotra work">
            <a:extLst>
              <a:ext uri="{FF2B5EF4-FFF2-40B4-BE49-F238E27FC236}">
                <a16:creationId xmlns:a16="http://schemas.microsoft.com/office/drawing/2014/main" id="{47AEBA49-13ED-4D58-9B67-2BF843F62B9A}"/>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5909930" cy="68783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4AD963E-8470-4C01-B69F-522DCF408FE9}"/>
              </a:ext>
            </a:extLst>
          </p:cNvPr>
          <p:cNvSpPr>
            <a:spLocks noGrp="1"/>
          </p:cNvSpPr>
          <p:nvPr>
            <p:ph idx="1"/>
          </p:nvPr>
        </p:nvSpPr>
        <p:spPr>
          <a:xfrm>
            <a:off x="708345" y="909311"/>
            <a:ext cx="4363387" cy="4363502"/>
          </a:xfrm>
        </p:spPr>
        <p:txBody>
          <a:bodyPr/>
          <a:lstStyle/>
          <a:p>
            <a:pPr marL="0" indent="0" algn="ctr">
              <a:lnSpc>
                <a:spcPct val="150000"/>
              </a:lnSpc>
              <a:buNone/>
            </a:pPr>
            <a:r>
              <a:rPr lang="en-IN" sz="2400" dirty="0">
                <a:solidFill>
                  <a:schemeClr val="bg1"/>
                </a:solidFill>
              </a:rPr>
              <a:t>India will have 410 million millennials, who will spend $330 billion annually, that’s </a:t>
            </a:r>
            <a:r>
              <a:rPr lang="en-IN" sz="2400" b="1" dirty="0">
                <a:solidFill>
                  <a:schemeClr val="bg1"/>
                </a:solidFill>
              </a:rPr>
              <a:t>more than the total population of the us</a:t>
            </a:r>
            <a:r>
              <a:rPr lang="en-IN" sz="2400" dirty="0">
                <a:solidFill>
                  <a:schemeClr val="bg1"/>
                </a:solidFill>
              </a:rPr>
              <a:t>, and more than the total number of millennials (400 million) that china has today. </a:t>
            </a:r>
          </a:p>
        </p:txBody>
      </p:sp>
      <p:pic>
        <p:nvPicPr>
          <p:cNvPr id="3074" name="Picture 2" descr="Image result for shweta malhotra work">
            <a:extLst>
              <a:ext uri="{FF2B5EF4-FFF2-40B4-BE49-F238E27FC236}">
                <a16:creationId xmlns:a16="http://schemas.microsoft.com/office/drawing/2014/main" id="{D930957B-64E1-41D1-B59F-A619B4D47C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09930" y="0"/>
            <a:ext cx="54438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shweta malhotra work">
            <a:extLst>
              <a:ext uri="{FF2B5EF4-FFF2-40B4-BE49-F238E27FC236}">
                <a16:creationId xmlns:a16="http://schemas.microsoft.com/office/drawing/2014/main" id="{6711C208-91FF-4513-8067-685EFC0D1E5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1353799" y="-20300"/>
            <a:ext cx="838199" cy="68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79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dam.digitalcmodigest.com/wp-content/uploads/images/1521462993.jpg">
            <a:extLst>
              <a:ext uri="{FF2B5EF4-FFF2-40B4-BE49-F238E27FC236}">
                <a16:creationId xmlns:a16="http://schemas.microsoft.com/office/drawing/2014/main" id="{6AA79596-E477-4095-91B1-F59A0849480E}"/>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0" y="-1"/>
            <a:ext cx="12192000" cy="75803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383984-BD37-47F3-B695-81B3D4A5CBFD}"/>
              </a:ext>
            </a:extLst>
          </p:cNvPr>
          <p:cNvSpPr>
            <a:spLocks noGrp="1"/>
          </p:cNvSpPr>
          <p:nvPr>
            <p:ph type="title"/>
          </p:nvPr>
        </p:nvSpPr>
        <p:spPr/>
        <p:txBody>
          <a:bodyPr/>
          <a:lstStyle/>
          <a:p>
            <a:r>
              <a:rPr lang="en-IN" dirty="0"/>
              <a:t>Global citizens </a:t>
            </a:r>
          </a:p>
        </p:txBody>
      </p:sp>
      <p:sp>
        <p:nvSpPr>
          <p:cNvPr id="3" name="Content Placeholder 2">
            <a:extLst>
              <a:ext uri="{FF2B5EF4-FFF2-40B4-BE49-F238E27FC236}">
                <a16:creationId xmlns:a16="http://schemas.microsoft.com/office/drawing/2014/main" id="{630998AD-CFC7-4775-8472-2FD0F2822231}"/>
              </a:ext>
            </a:extLst>
          </p:cNvPr>
          <p:cNvSpPr>
            <a:spLocks noGrp="1"/>
          </p:cNvSpPr>
          <p:nvPr>
            <p:ph idx="1"/>
          </p:nvPr>
        </p:nvSpPr>
        <p:spPr>
          <a:xfrm>
            <a:off x="360599" y="1271722"/>
            <a:ext cx="4943474" cy="3809504"/>
          </a:xfrm>
        </p:spPr>
        <p:txBody>
          <a:bodyPr/>
          <a:lstStyle/>
          <a:p>
            <a:pPr marL="0" indent="0" algn="ctr">
              <a:lnSpc>
                <a:spcPct val="150000"/>
              </a:lnSpc>
              <a:buNone/>
            </a:pPr>
            <a:endParaRPr lang="en-IN" sz="2400" dirty="0">
              <a:solidFill>
                <a:schemeClr val="accent6">
                  <a:lumMod val="75000"/>
                </a:schemeClr>
              </a:solidFill>
            </a:endParaRPr>
          </a:p>
          <a:p>
            <a:pPr marL="0" indent="0" algn="ctr">
              <a:lnSpc>
                <a:spcPct val="150000"/>
              </a:lnSpc>
              <a:buNone/>
            </a:pPr>
            <a:r>
              <a:rPr lang="en-IN" sz="2400" dirty="0">
                <a:solidFill>
                  <a:schemeClr val="accent6">
                    <a:lumMod val="75000"/>
                  </a:schemeClr>
                </a:solidFill>
              </a:rPr>
              <a:t>a generation of digital natives; highly individualistic, always on the go, look for convenience, passionate about health and fitness.</a:t>
            </a:r>
          </a:p>
        </p:txBody>
      </p:sp>
      <p:pic>
        <p:nvPicPr>
          <p:cNvPr id="5122" name="Picture 2" descr="http://dam.digitalcmodigest.com/wp-content/uploads/images/1521462993.jpg">
            <a:extLst>
              <a:ext uri="{FF2B5EF4-FFF2-40B4-BE49-F238E27FC236}">
                <a16:creationId xmlns:a16="http://schemas.microsoft.com/office/drawing/2014/main" id="{8AAAA9AA-D896-4DBD-8A44-8070ED2F9B2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0" y="0"/>
            <a:ext cx="4943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836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F191B630-656E-43F2-A972-ACEA8744F8D3}"/>
              </a:ext>
            </a:extLst>
          </p:cNvPr>
          <p:cNvSpPr txBox="1">
            <a:spLocks/>
          </p:cNvSpPr>
          <p:nvPr/>
        </p:nvSpPr>
        <p:spPr>
          <a:xfrm>
            <a:off x="838200" y="441325"/>
            <a:ext cx="10515600" cy="376997"/>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2800" kern="1200" spc="600">
                <a:solidFill>
                  <a:schemeClr val="tx1"/>
                </a:solidFill>
                <a:latin typeface="Castellar" panose="020A0402060406010301"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600" normalizeH="0" baseline="0" noProof="0">
                <a:ln>
                  <a:noFill/>
                </a:ln>
                <a:solidFill>
                  <a:sysClr val="window" lastClr="FFFFFF"/>
                </a:solidFill>
                <a:effectLst/>
                <a:uLnTx/>
                <a:uFillTx/>
                <a:latin typeface="Castellar" panose="020A0402060406010301" pitchFamily="18" charset="0"/>
                <a:ea typeface="+mj-ea"/>
                <a:cs typeface="+mj-cs"/>
              </a:rPr>
              <a:t>Free birds</a:t>
            </a:r>
            <a:endParaRPr kumimoji="0" lang="en-IN" sz="2800" b="0" i="0" u="none" strike="noStrike" kern="1200" cap="none" spc="600" normalizeH="0" baseline="0" noProof="0" dirty="0">
              <a:ln>
                <a:noFill/>
              </a:ln>
              <a:solidFill>
                <a:sysClr val="window" lastClr="FFFFFF"/>
              </a:solidFill>
              <a:effectLst/>
              <a:uLnTx/>
              <a:uFillTx/>
              <a:latin typeface="Castellar" panose="020A0402060406010301" pitchFamily="18" charset="0"/>
              <a:ea typeface="+mj-ea"/>
              <a:cs typeface="+mj-cs"/>
            </a:endParaRPr>
          </a:p>
        </p:txBody>
      </p:sp>
      <p:pic>
        <p:nvPicPr>
          <p:cNvPr id="5" name="YJHD FREE BIRD">
            <a:hlinkClick r:id="" action="ppaction://media"/>
            <a:extLst>
              <a:ext uri="{FF2B5EF4-FFF2-40B4-BE49-F238E27FC236}">
                <a16:creationId xmlns:a16="http://schemas.microsoft.com/office/drawing/2014/main" id="{910BFDB4-213B-4DB0-83F7-E64C3D129BCA}"/>
              </a:ext>
            </a:extLst>
          </p:cNvPr>
          <p:cNvPicPr>
            <a:picLocks noChangeAspect="1"/>
          </p:cNvPicPr>
          <p:nvPr>
            <a:videoFile r:link="rId1"/>
            <p:extLst>
              <p:ext uri="{DAA4B4D4-6D71-4841-9C94-3DE7FCFB9230}">
                <p14:media xmlns:p14="http://schemas.microsoft.com/office/powerpoint/2010/main" r:embed="rId2">
                  <p14:trim end="21656"/>
                </p14:media>
              </p:ext>
            </p:extLst>
          </p:nvPr>
        </p:nvPicPr>
        <p:blipFill>
          <a:blip r:embed="rId4"/>
          <a:stretch>
            <a:fillRect/>
          </a:stretch>
        </p:blipFill>
        <p:spPr>
          <a:xfrm>
            <a:off x="1524000" y="857250"/>
            <a:ext cx="9144000" cy="5143500"/>
          </a:xfrm>
          <a:prstGeom prst="rect">
            <a:avLst/>
          </a:prstGeom>
        </p:spPr>
      </p:pic>
    </p:spTree>
    <p:extLst>
      <p:ext uri="{BB962C8B-B14F-4D97-AF65-F5344CB8AC3E}">
        <p14:creationId xmlns:p14="http://schemas.microsoft.com/office/powerpoint/2010/main" val="9919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2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8" descr="https://payload.cargocollective.com/1/2/87619/1197326/Pills-01_600.jpg">
            <a:extLst>
              <a:ext uri="{FF2B5EF4-FFF2-40B4-BE49-F238E27FC236}">
                <a16:creationId xmlns:a16="http://schemas.microsoft.com/office/drawing/2014/main" id="{925D3D50-E01E-410E-9A02-80BD539C9A2A}"/>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0" y="-10802"/>
            <a:ext cx="12192001" cy="68796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827349-F037-4E88-BC62-0D56137ECAA5}"/>
              </a:ext>
            </a:extLst>
          </p:cNvPr>
          <p:cNvSpPr>
            <a:spLocks noGrp="1"/>
          </p:cNvSpPr>
          <p:nvPr>
            <p:ph type="title"/>
          </p:nvPr>
        </p:nvSpPr>
        <p:spPr>
          <a:xfrm>
            <a:off x="343525" y="497165"/>
            <a:ext cx="5982325" cy="1325563"/>
          </a:xfrm>
        </p:spPr>
        <p:txBody>
          <a:bodyPr/>
          <a:lstStyle/>
          <a:p>
            <a:r>
              <a:rPr lang="en-IN" dirty="0"/>
              <a:t>Socially conscious</a:t>
            </a:r>
          </a:p>
        </p:txBody>
      </p:sp>
      <p:sp>
        <p:nvSpPr>
          <p:cNvPr id="3" name="Content Placeholder 2">
            <a:extLst>
              <a:ext uri="{FF2B5EF4-FFF2-40B4-BE49-F238E27FC236}">
                <a16:creationId xmlns:a16="http://schemas.microsoft.com/office/drawing/2014/main" id="{EBBE6ED4-7D0B-4619-B699-63DC8A8E7FEB}"/>
              </a:ext>
            </a:extLst>
          </p:cNvPr>
          <p:cNvSpPr>
            <a:spLocks noGrp="1"/>
          </p:cNvSpPr>
          <p:nvPr>
            <p:ph idx="1"/>
          </p:nvPr>
        </p:nvSpPr>
        <p:spPr>
          <a:xfrm>
            <a:off x="343525" y="1302285"/>
            <a:ext cx="5488780" cy="4502579"/>
          </a:xfrm>
        </p:spPr>
        <p:txBody>
          <a:bodyPr/>
          <a:lstStyle/>
          <a:p>
            <a:pPr marL="0" indent="0">
              <a:lnSpc>
                <a:spcPct val="150000"/>
              </a:lnSpc>
              <a:buNone/>
            </a:pPr>
            <a:r>
              <a:rPr lang="en-IN" sz="4000" dirty="0"/>
              <a:t>88% India affluent millennials prefer brands that give something back to society:</a:t>
            </a:r>
          </a:p>
        </p:txBody>
      </p:sp>
      <p:sp>
        <p:nvSpPr>
          <p:cNvPr id="5" name="Rectangle 4">
            <a:extLst>
              <a:ext uri="{FF2B5EF4-FFF2-40B4-BE49-F238E27FC236}">
                <a16:creationId xmlns:a16="http://schemas.microsoft.com/office/drawing/2014/main" id="{171F72F3-927B-454A-A407-D56C7ECD53F3}"/>
              </a:ext>
            </a:extLst>
          </p:cNvPr>
          <p:cNvSpPr/>
          <p:nvPr/>
        </p:nvSpPr>
        <p:spPr>
          <a:xfrm>
            <a:off x="417346" y="6571767"/>
            <a:ext cx="2244525" cy="286232"/>
          </a:xfrm>
          <a:prstGeom prst="rect">
            <a:avLst/>
          </a:prstGeom>
        </p:spPr>
        <p:txBody>
          <a:bodyPr wrap="none">
            <a:spAutoFit/>
          </a:bodyPr>
          <a:lstStyle/>
          <a:p>
            <a:pPr lvl="0">
              <a:lnSpc>
                <a:spcPct val="90000"/>
              </a:lnSpc>
              <a:spcBef>
                <a:spcPts val="1000"/>
              </a:spcBef>
            </a:pPr>
            <a:r>
              <a:rPr lang="en-IN" sz="1400" dirty="0">
                <a:solidFill>
                  <a:prstClr val="black"/>
                </a:solidFill>
                <a:latin typeface="Century Gothic" panose="020B0502020202020204" pitchFamily="34" charset="0"/>
              </a:rPr>
              <a:t>Source: BBC Advertising</a:t>
            </a:r>
          </a:p>
        </p:txBody>
      </p:sp>
      <p:pic>
        <p:nvPicPr>
          <p:cNvPr id="7176" name="Picture 8" descr="https://payload.cargocollective.com/1/2/87619/1197326/Pills-01_600.jpg">
            <a:extLst>
              <a:ext uri="{FF2B5EF4-FFF2-40B4-BE49-F238E27FC236}">
                <a16:creationId xmlns:a16="http://schemas.microsoft.com/office/drawing/2014/main" id="{BF3E92EA-61CF-43AA-8D44-9F489ACF43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05938" y="-1"/>
            <a:ext cx="4286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153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payload.cargocollective.com/1/2/87619/1197326/God-Bless-01_600.jpg">
            <a:extLst>
              <a:ext uri="{FF2B5EF4-FFF2-40B4-BE49-F238E27FC236}">
                <a16:creationId xmlns:a16="http://schemas.microsoft.com/office/drawing/2014/main" id="{68B09066-58F2-48F1-ABF5-1F1B987FCD4E}"/>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payload.cargocollective.com/1/2/87619/1197326/God-Bless-01_600.jpg">
            <a:extLst>
              <a:ext uri="{FF2B5EF4-FFF2-40B4-BE49-F238E27FC236}">
                <a16:creationId xmlns:a16="http://schemas.microsoft.com/office/drawing/2014/main" id="{B3334F18-2963-4A58-A15B-3D99B15E356D}"/>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89825" y="3058804"/>
            <a:ext cx="2555793" cy="16677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827349-F037-4E88-BC62-0D56137ECAA5}"/>
              </a:ext>
            </a:extLst>
          </p:cNvPr>
          <p:cNvSpPr>
            <a:spLocks noGrp="1"/>
          </p:cNvSpPr>
          <p:nvPr>
            <p:ph type="title"/>
          </p:nvPr>
        </p:nvSpPr>
        <p:spPr/>
        <p:txBody>
          <a:bodyPr/>
          <a:lstStyle/>
          <a:p>
            <a:r>
              <a:rPr lang="en-IN" dirty="0"/>
              <a:t>Gemini souls</a:t>
            </a:r>
          </a:p>
        </p:txBody>
      </p:sp>
      <p:sp>
        <p:nvSpPr>
          <p:cNvPr id="3" name="Content Placeholder 2">
            <a:extLst>
              <a:ext uri="{FF2B5EF4-FFF2-40B4-BE49-F238E27FC236}">
                <a16:creationId xmlns:a16="http://schemas.microsoft.com/office/drawing/2014/main" id="{EBBE6ED4-7D0B-4619-B699-63DC8A8E7FEB}"/>
              </a:ext>
            </a:extLst>
          </p:cNvPr>
          <p:cNvSpPr>
            <a:spLocks noGrp="1"/>
          </p:cNvSpPr>
          <p:nvPr>
            <p:ph idx="1"/>
          </p:nvPr>
        </p:nvSpPr>
        <p:spPr>
          <a:xfrm>
            <a:off x="2622030" y="3058804"/>
            <a:ext cx="8515662" cy="1705101"/>
          </a:xfrm>
        </p:spPr>
        <p:txBody>
          <a:bodyPr>
            <a:normAutofit fontScale="47500" lnSpcReduction="20000"/>
          </a:bodyPr>
          <a:lstStyle/>
          <a:p>
            <a:pPr marL="0" indent="0">
              <a:lnSpc>
                <a:spcPct val="150000"/>
              </a:lnSpc>
              <a:buNone/>
            </a:pPr>
            <a:r>
              <a:rPr lang="en-IN" dirty="0"/>
              <a:t>highly individualistic but also believe in the sharing economy </a:t>
            </a:r>
          </a:p>
          <a:p>
            <a:pPr marL="0" indent="0">
              <a:lnSpc>
                <a:spcPct val="150000"/>
              </a:lnSpc>
              <a:buNone/>
            </a:pPr>
            <a:r>
              <a:rPr lang="en-IN" dirty="0"/>
              <a:t>digital natives but they also crave real-life interaction</a:t>
            </a:r>
          </a:p>
          <a:p>
            <a:pPr marL="0" indent="0">
              <a:lnSpc>
                <a:spcPct val="150000"/>
              </a:lnSpc>
              <a:buNone/>
            </a:pPr>
            <a:r>
              <a:rPr lang="en-IN" dirty="0"/>
              <a:t>highly futuristic but also have a deep sense of nostalgia</a:t>
            </a:r>
          </a:p>
        </p:txBody>
      </p:sp>
      <p:sp>
        <p:nvSpPr>
          <p:cNvPr id="5" name="TextBox 4">
            <a:extLst>
              <a:ext uri="{FF2B5EF4-FFF2-40B4-BE49-F238E27FC236}">
                <a16:creationId xmlns:a16="http://schemas.microsoft.com/office/drawing/2014/main" id="{AFE787CC-6208-955F-DAA4-99305E799FF7}"/>
              </a:ext>
            </a:extLst>
          </p:cNvPr>
          <p:cNvSpPr txBox="1"/>
          <p:nvPr/>
        </p:nvSpPr>
        <p:spPr>
          <a:xfrm>
            <a:off x="0" y="5349287"/>
            <a:ext cx="12192000" cy="1077218"/>
          </a:xfrm>
          <a:prstGeom prst="rect">
            <a:avLst/>
          </a:prstGeom>
          <a:noFill/>
        </p:spPr>
        <p:txBody>
          <a:bodyPr wrap="square">
            <a:spAutoFit/>
          </a:bodyPr>
          <a:lstStyle/>
          <a:p>
            <a:pPr algn="ctr"/>
            <a:r>
              <a:rPr lang="en-IN" sz="3200" dirty="0">
                <a:solidFill>
                  <a:schemeClr val="bg1"/>
                </a:solidFill>
              </a:rPr>
              <a:t>Outward projection. Inside is something else (</a:t>
            </a:r>
            <a:r>
              <a:rPr lang="en-IN" sz="3200" dirty="0" err="1">
                <a:solidFill>
                  <a:schemeClr val="bg1"/>
                </a:solidFill>
              </a:rPr>
              <a:t>daal</a:t>
            </a:r>
            <a:r>
              <a:rPr lang="en-IN" sz="3200" dirty="0">
                <a:solidFill>
                  <a:schemeClr val="bg1"/>
                </a:solidFill>
              </a:rPr>
              <a:t>-chawal vs sushi) </a:t>
            </a:r>
          </a:p>
          <a:p>
            <a:pPr algn="ctr"/>
            <a:r>
              <a:rPr lang="en-IN" sz="3200" dirty="0">
                <a:solidFill>
                  <a:schemeClr val="bg1"/>
                </a:solidFill>
              </a:rPr>
              <a:t>popularised by Uber and Airbnb. </a:t>
            </a:r>
          </a:p>
        </p:txBody>
      </p:sp>
    </p:spTree>
    <p:extLst>
      <p:ext uri="{BB962C8B-B14F-4D97-AF65-F5344CB8AC3E}">
        <p14:creationId xmlns:p14="http://schemas.microsoft.com/office/powerpoint/2010/main" val="941269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ZOMATO AD">
            <a:extLst>
              <a:ext uri="{FF2B5EF4-FFF2-40B4-BE49-F238E27FC236}">
                <a16:creationId xmlns:a16="http://schemas.microsoft.com/office/drawing/2014/main" id="{44DE35A7-A645-4DFA-BA1D-6BC48E1E2A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6983" y="2533495"/>
            <a:ext cx="3618015" cy="241201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Image result for ZOMATO AD">
            <a:extLst>
              <a:ext uri="{FF2B5EF4-FFF2-40B4-BE49-F238E27FC236}">
                <a16:creationId xmlns:a16="http://schemas.microsoft.com/office/drawing/2014/main" id="{34B6BCE5-25CD-465D-B0AD-2A5C525F01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6" name="Picture 8" descr="Image result for ZOMATO AD">
            <a:extLst>
              <a:ext uri="{FF2B5EF4-FFF2-40B4-BE49-F238E27FC236}">
                <a16:creationId xmlns:a16="http://schemas.microsoft.com/office/drawing/2014/main" id="{76DB90E9-67F2-479B-BDD7-413207B9979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759981" y="2533495"/>
            <a:ext cx="3227965" cy="24120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ZOMATO AD">
            <a:extLst>
              <a:ext uri="{FF2B5EF4-FFF2-40B4-BE49-F238E27FC236}">
                <a16:creationId xmlns:a16="http://schemas.microsoft.com/office/drawing/2014/main" id="{65FAC7A0-1E29-421A-B791-1478152D67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36390" y="2533495"/>
            <a:ext cx="4824020" cy="241201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555C9B1-4223-4BBB-85C5-69B067472E84}"/>
              </a:ext>
            </a:extLst>
          </p:cNvPr>
          <p:cNvSpPr txBox="1">
            <a:spLocks/>
          </p:cNvSpPr>
          <p:nvPr/>
        </p:nvSpPr>
        <p:spPr>
          <a:xfrm>
            <a:off x="136983" y="916703"/>
            <a:ext cx="10515600" cy="1325563"/>
          </a:xfrm>
          <a:prstGeom prst="rect">
            <a:avLst/>
          </a:prstGeom>
        </p:spPr>
        <p:txBody>
          <a:bodyPr/>
          <a:lstStyle>
            <a:lvl1pPr algn="l" defTabSz="914400" rtl="0" eaLnBrk="1" latinLnBrk="0" hangingPunct="1">
              <a:lnSpc>
                <a:spcPct val="90000"/>
              </a:lnSpc>
              <a:spcBef>
                <a:spcPct val="0"/>
              </a:spcBef>
              <a:buNone/>
              <a:defRPr sz="2800" kern="1200" spc="600">
                <a:solidFill>
                  <a:schemeClr val="tx1"/>
                </a:solidFill>
                <a:latin typeface="Castellar" panose="020A0402060406010301" pitchFamily="18" charset="0"/>
                <a:ea typeface="+mj-ea"/>
                <a:cs typeface="+mj-cs"/>
              </a:defRPr>
            </a:lvl1pPr>
          </a:lstStyle>
          <a:p>
            <a:r>
              <a:rPr lang="en-IN" dirty="0"/>
              <a:t>Tradition evolvers</a:t>
            </a:r>
          </a:p>
        </p:txBody>
      </p:sp>
    </p:spTree>
    <p:extLst>
      <p:ext uri="{BB962C8B-B14F-4D97-AF65-F5344CB8AC3E}">
        <p14:creationId xmlns:p14="http://schemas.microsoft.com/office/powerpoint/2010/main" val="4221830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zomato ad india">
            <a:extLst>
              <a:ext uri="{FF2B5EF4-FFF2-40B4-BE49-F238E27FC236}">
                <a16:creationId xmlns:a16="http://schemas.microsoft.com/office/drawing/2014/main" id="{EEA5C01B-A925-44E7-8F94-F6B66AA0AE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1239" y="1936336"/>
            <a:ext cx="7732427" cy="45842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166E323-BC42-456A-8B54-BA8477521163}"/>
              </a:ext>
            </a:extLst>
          </p:cNvPr>
          <p:cNvSpPr txBox="1">
            <a:spLocks/>
          </p:cNvSpPr>
          <p:nvPr/>
        </p:nvSpPr>
        <p:spPr>
          <a:xfrm>
            <a:off x="121993" y="751812"/>
            <a:ext cx="10515600" cy="1325563"/>
          </a:xfrm>
          <a:prstGeom prst="rect">
            <a:avLst/>
          </a:prstGeom>
        </p:spPr>
        <p:txBody>
          <a:bodyPr/>
          <a:lstStyle>
            <a:lvl1pPr algn="l" defTabSz="914400" rtl="0" eaLnBrk="1" latinLnBrk="0" hangingPunct="1">
              <a:lnSpc>
                <a:spcPct val="90000"/>
              </a:lnSpc>
              <a:spcBef>
                <a:spcPct val="0"/>
              </a:spcBef>
              <a:buNone/>
              <a:defRPr sz="2800" kern="1200" spc="600">
                <a:solidFill>
                  <a:schemeClr val="tx1"/>
                </a:solidFill>
                <a:latin typeface="Castellar" panose="020A0402060406010301" pitchFamily="18" charset="0"/>
                <a:ea typeface="+mj-ea"/>
                <a:cs typeface="+mj-cs"/>
              </a:defRPr>
            </a:lvl1pPr>
          </a:lstStyle>
          <a:p>
            <a:r>
              <a:rPr lang="en-IN" dirty="0"/>
              <a:t>With vague limits. </a:t>
            </a:r>
          </a:p>
        </p:txBody>
      </p:sp>
    </p:spTree>
    <p:extLst>
      <p:ext uri="{BB962C8B-B14F-4D97-AF65-F5344CB8AC3E}">
        <p14:creationId xmlns:p14="http://schemas.microsoft.com/office/powerpoint/2010/main" val="623139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2EB3A6-60B0-FD62-9B8C-0906B5977F14}"/>
              </a:ext>
            </a:extLst>
          </p:cNvPr>
          <p:cNvSpPr/>
          <p:nvPr/>
        </p:nvSpPr>
        <p:spPr>
          <a:xfrm>
            <a:off x="1600745" y="3942126"/>
            <a:ext cx="8990510" cy="646331"/>
          </a:xfrm>
          <a:prstGeom prst="rect">
            <a:avLst/>
          </a:prstGeom>
        </p:spPr>
        <p:txBody>
          <a:bodyPr wrap="square">
            <a:spAutoFit/>
          </a:bodyPr>
          <a:lstStyle/>
          <a:p>
            <a:pPr algn="ctr"/>
            <a:r>
              <a:rPr lang="en-IN" sz="3600" dirty="0">
                <a:solidFill>
                  <a:srgbClr val="0099FF"/>
                </a:solidFill>
                <a:latin typeface="Castellar" panose="020A0402060406010301" pitchFamily="18" charset="0"/>
                <a:ea typeface="+mj-ea"/>
                <a:cs typeface="+mj-cs"/>
              </a:rPr>
              <a:t>Our core </a:t>
            </a:r>
            <a:r>
              <a:rPr lang="en-IN" sz="3600" dirty="0" err="1">
                <a:solidFill>
                  <a:srgbClr val="0099FF"/>
                </a:solidFill>
                <a:latin typeface="Castellar" panose="020A0402060406010301" pitchFamily="18" charset="0"/>
                <a:ea typeface="+mj-ea"/>
                <a:cs typeface="+mj-cs"/>
              </a:rPr>
              <a:t>tg</a:t>
            </a:r>
            <a:endParaRPr lang="en-IN" sz="3600" dirty="0">
              <a:solidFill>
                <a:srgbClr val="0099FF"/>
              </a:solidFill>
              <a:latin typeface="Castellar" panose="020A0402060406010301" pitchFamily="18" charset="0"/>
              <a:ea typeface="+mj-ea"/>
              <a:cs typeface="+mj-cs"/>
            </a:endParaRPr>
          </a:p>
        </p:txBody>
      </p:sp>
    </p:spTree>
    <p:extLst>
      <p:ext uri="{BB962C8B-B14F-4D97-AF65-F5344CB8AC3E}">
        <p14:creationId xmlns:p14="http://schemas.microsoft.com/office/powerpoint/2010/main" val="1330957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750000" y="27926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99FF"/>
              </a:buClr>
              <a:buSzPts val="4000"/>
              <a:buFont typeface="Jacques Francois Shadow"/>
              <a:buNone/>
            </a:pPr>
            <a:r>
              <a:rPr lang="en-IN" sz="4200"/>
              <a:t>Our Solution</a:t>
            </a:r>
            <a:endParaRPr sz="4200"/>
          </a:p>
        </p:txBody>
      </p:sp>
      <p:sp>
        <p:nvSpPr>
          <p:cNvPr id="117" name="Google Shape;117;p16"/>
          <p:cNvSpPr txBox="1">
            <a:spLocks noGrp="1"/>
          </p:cNvSpPr>
          <p:nvPr>
            <p:ph type="body" idx="1"/>
          </p:nvPr>
        </p:nvSpPr>
        <p:spPr>
          <a:xfrm>
            <a:off x="750000" y="15387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IN" sz="2500">
                <a:latin typeface="Times New Roman"/>
                <a:ea typeface="Times New Roman"/>
                <a:cs typeface="Times New Roman"/>
                <a:sym typeface="Times New Roman"/>
              </a:rPr>
              <a:t>Our product is a portable AC, designed for ambient room temperature regulation to ensure comfortable living conditions. This is an advanced home appliance that combines efficiency, technological sophistication, premium and minimalist design to cater to the modern consumer's needs.</a:t>
            </a:r>
            <a:endParaRPr sz="2500">
              <a:latin typeface="Times New Roman"/>
              <a:ea typeface="Times New Roman"/>
              <a:cs typeface="Times New Roman"/>
              <a:sym typeface="Times New Roman"/>
            </a:endParaRPr>
          </a:p>
        </p:txBody>
      </p:sp>
      <p:pic>
        <p:nvPicPr>
          <p:cNvPr id="118" name="Google Shape;118;p16"/>
          <p:cNvPicPr preferRelativeResize="0"/>
          <p:nvPr/>
        </p:nvPicPr>
        <p:blipFill>
          <a:blip r:embed="rId3">
            <a:alphaModFix/>
          </a:blip>
          <a:stretch>
            <a:fillRect/>
          </a:stretch>
        </p:blipFill>
        <p:spPr>
          <a:xfrm rot="5400000">
            <a:off x="6792113" y="1458113"/>
            <a:ext cx="3693800" cy="7105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one plus">
            <a:extLst>
              <a:ext uri="{FF2B5EF4-FFF2-40B4-BE49-F238E27FC236}">
                <a16:creationId xmlns:a16="http://schemas.microsoft.com/office/drawing/2014/main" id="{9D100429-8045-4B00-A013-78872E5B167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7579" y="1797269"/>
            <a:ext cx="3263462" cy="32634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3EC8774-760B-4BE7-80A1-0DEBF850A3E7}"/>
              </a:ext>
            </a:extLst>
          </p:cNvPr>
          <p:cNvSpPr/>
          <p:nvPr/>
        </p:nvSpPr>
        <p:spPr>
          <a:xfrm>
            <a:off x="3595628" y="3216412"/>
            <a:ext cx="8990510" cy="646331"/>
          </a:xfrm>
          <a:prstGeom prst="rect">
            <a:avLst/>
          </a:prstGeom>
        </p:spPr>
        <p:txBody>
          <a:bodyPr wrap="square">
            <a:spAutoFit/>
          </a:bodyPr>
          <a:lstStyle/>
          <a:p>
            <a:r>
              <a:rPr lang="en-IN" sz="3600" dirty="0">
                <a:solidFill>
                  <a:srgbClr val="0099FF"/>
                </a:solidFill>
                <a:latin typeface="Castellar" panose="020A0402060406010301" pitchFamily="18" charset="0"/>
                <a:ea typeface="+mj-ea"/>
                <a:cs typeface="+mj-cs"/>
              </a:rPr>
              <a:t>The first mover generation</a:t>
            </a:r>
          </a:p>
        </p:txBody>
      </p:sp>
      <p:sp>
        <p:nvSpPr>
          <p:cNvPr id="7" name="Rectangle 6">
            <a:extLst>
              <a:ext uri="{FF2B5EF4-FFF2-40B4-BE49-F238E27FC236}">
                <a16:creationId xmlns:a16="http://schemas.microsoft.com/office/drawing/2014/main" id="{19B8AB68-38F6-4480-AD1D-28AABAB44715}"/>
              </a:ext>
            </a:extLst>
          </p:cNvPr>
          <p:cNvSpPr/>
          <p:nvPr/>
        </p:nvSpPr>
        <p:spPr>
          <a:xfrm>
            <a:off x="3595628" y="3862743"/>
            <a:ext cx="8257806" cy="433132"/>
          </a:xfrm>
          <a:prstGeom prst="rect">
            <a:avLst/>
          </a:prstGeom>
        </p:spPr>
        <p:txBody>
          <a:bodyPr wrap="square">
            <a:spAutoFit/>
          </a:bodyPr>
          <a:lstStyle/>
          <a:p>
            <a:pPr lvl="0" algn="ctr">
              <a:lnSpc>
                <a:spcPct val="90000"/>
              </a:lnSpc>
              <a:spcBef>
                <a:spcPts val="1000"/>
              </a:spcBef>
            </a:pPr>
            <a:r>
              <a:rPr lang="en-IN" sz="2400" dirty="0">
                <a:solidFill>
                  <a:prstClr val="black"/>
                </a:solidFill>
                <a:latin typeface="Dante" panose="02020502050200020203" pitchFamily="18" charset="0"/>
              </a:rPr>
              <a:t>They expect the best, the latest and the most innovative experience</a:t>
            </a:r>
          </a:p>
        </p:txBody>
      </p:sp>
      <p:sp>
        <p:nvSpPr>
          <p:cNvPr id="3" name="TextBox 2">
            <a:extLst>
              <a:ext uri="{FF2B5EF4-FFF2-40B4-BE49-F238E27FC236}">
                <a16:creationId xmlns:a16="http://schemas.microsoft.com/office/drawing/2014/main" id="{D0C11617-6208-AFD9-8D71-6C3D8706D741}"/>
              </a:ext>
            </a:extLst>
          </p:cNvPr>
          <p:cNvSpPr txBox="1"/>
          <p:nvPr/>
        </p:nvSpPr>
        <p:spPr>
          <a:xfrm>
            <a:off x="3726615" y="4509074"/>
            <a:ext cx="8257806" cy="1938992"/>
          </a:xfrm>
          <a:prstGeom prst="rect">
            <a:avLst/>
          </a:prstGeom>
          <a:noFill/>
        </p:spPr>
        <p:txBody>
          <a:bodyPr wrap="square">
            <a:spAutoFit/>
          </a:bodyPr>
          <a:lstStyle/>
          <a:p>
            <a:pPr lvl="0"/>
            <a:r>
              <a:rPr lang="en-US" sz="2400" dirty="0"/>
              <a:t>Primary: SEC A+, A urban, middle class M 22-45 </a:t>
            </a:r>
            <a:endParaRPr lang="en-IN" sz="2400" dirty="0"/>
          </a:p>
          <a:p>
            <a:pPr lvl="0"/>
            <a:r>
              <a:rPr lang="en-US" sz="2400" dirty="0"/>
              <a:t>Secondary: Female, urban, middle class, 22-45</a:t>
            </a:r>
            <a:endParaRPr lang="en-IN" sz="2400" dirty="0"/>
          </a:p>
          <a:p>
            <a:pPr lvl="0"/>
            <a:r>
              <a:rPr lang="en-US" sz="2400" dirty="0"/>
              <a:t>Income level: &gt;Rs. 60000 pm</a:t>
            </a:r>
            <a:endParaRPr lang="en-IN" sz="2400" dirty="0"/>
          </a:p>
          <a:p>
            <a:r>
              <a:rPr lang="en-US" sz="2400" dirty="0"/>
              <a:t>This generation expects the best, the latest and the most innovative experience because that’s the way they lead their life.</a:t>
            </a:r>
            <a:endParaRPr lang="en-IN" sz="2400" dirty="0"/>
          </a:p>
        </p:txBody>
      </p:sp>
    </p:spTree>
    <p:extLst>
      <p:ext uri="{BB962C8B-B14F-4D97-AF65-F5344CB8AC3E}">
        <p14:creationId xmlns:p14="http://schemas.microsoft.com/office/powerpoint/2010/main" val="3178582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d3nn873nee648n.cloudfront.net/900x600/17810/220-SM779368.jpg">
            <a:extLst>
              <a:ext uri="{FF2B5EF4-FFF2-40B4-BE49-F238E27FC236}">
                <a16:creationId xmlns:a16="http://schemas.microsoft.com/office/drawing/2014/main" id="{11FB4373-1CDB-4F5B-B3EA-7742D9ACF572}"/>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1898199" y="25713"/>
            <a:ext cx="5285666" cy="35237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ndian millennials">
            <a:extLst>
              <a:ext uri="{FF2B5EF4-FFF2-40B4-BE49-F238E27FC236}">
                <a16:creationId xmlns:a16="http://schemas.microsoft.com/office/drawing/2014/main" id="{C91905EC-AE7A-46BF-A6E1-46B677D676CF}"/>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2754347" y="3460450"/>
            <a:ext cx="5057756" cy="3371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3nn873nee648n.cloudfront.net/900x600/12091/220-SM374781.jpg">
            <a:extLst>
              <a:ext uri="{FF2B5EF4-FFF2-40B4-BE49-F238E27FC236}">
                <a16:creationId xmlns:a16="http://schemas.microsoft.com/office/drawing/2014/main" id="{D3F66A1D-2742-467E-A89A-8B2DF50392E1}"/>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7011747" y="3406540"/>
            <a:ext cx="5204788" cy="34698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ian millennials">
            <a:extLst>
              <a:ext uri="{FF2B5EF4-FFF2-40B4-BE49-F238E27FC236}">
                <a16:creationId xmlns:a16="http://schemas.microsoft.com/office/drawing/2014/main" id="{ABA337EE-FC50-4CEF-94C4-058D4B9FF442}"/>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0" y="3460450"/>
            <a:ext cx="4383634" cy="33827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ndian millennials">
            <a:extLst>
              <a:ext uri="{FF2B5EF4-FFF2-40B4-BE49-F238E27FC236}">
                <a16:creationId xmlns:a16="http://schemas.microsoft.com/office/drawing/2014/main" id="{B44F77A7-43D0-432C-9588-C803B0A650B9}"/>
              </a:ext>
            </a:extLst>
          </p:cNvPr>
          <p:cNvPicPr>
            <a:picLocks noChangeAspect="1" noChangeArrowheads="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a:ext>
            </a:extLst>
          </a:blip>
          <a:srcRect/>
          <a:stretch/>
        </p:blipFill>
        <p:spPr bwMode="auto">
          <a:xfrm>
            <a:off x="6747642" y="25713"/>
            <a:ext cx="5468894" cy="34698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indian millennials">
            <a:extLst>
              <a:ext uri="{FF2B5EF4-FFF2-40B4-BE49-F238E27FC236}">
                <a16:creationId xmlns:a16="http://schemas.microsoft.com/office/drawing/2014/main" id="{89072852-0C23-4BF0-A609-6228466328F8}"/>
              </a:ext>
            </a:extLst>
          </p:cNvPr>
          <p:cNvPicPr>
            <a:picLocks noChangeAspect="1" noChangeArrowheads="1"/>
          </p:cNvPicPr>
          <p:nvPr/>
        </p:nvPicPr>
        <p:blipFill rotWithShape="1">
          <a:blip r:embed="rId8" cstate="print">
            <a:duotone>
              <a:prstClr val="black"/>
              <a:schemeClr val="accent1">
                <a:tint val="45000"/>
                <a:satMod val="400000"/>
              </a:schemeClr>
            </a:duotone>
            <a:extLst>
              <a:ext uri="{28A0092B-C50C-407E-A947-70E740481C1C}">
                <a14:useLocalDpi xmlns:a14="http://schemas.microsoft.com/office/drawing/2010/main"/>
              </a:ext>
            </a:extLst>
          </a:blip>
          <a:srcRect/>
          <a:stretch/>
        </p:blipFill>
        <p:spPr bwMode="auto">
          <a:xfrm>
            <a:off x="-24536" y="14845"/>
            <a:ext cx="3814860" cy="34698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19EFE6-6C8C-446C-8386-F6E9C446AA7D}"/>
              </a:ext>
            </a:extLst>
          </p:cNvPr>
          <p:cNvSpPr>
            <a:spLocks noGrp="1"/>
          </p:cNvSpPr>
          <p:nvPr>
            <p:ph type="ctrTitle"/>
          </p:nvPr>
        </p:nvSpPr>
        <p:spPr>
          <a:xfrm>
            <a:off x="73152" y="1953491"/>
            <a:ext cx="12045696" cy="23876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IN" sz="4400" b="1" spc="300" dirty="0">
                <a:solidFill>
                  <a:schemeClr val="bg1"/>
                </a:solidFill>
              </a:rPr>
              <a:t>Well travelled and aware. Control-seekers. </a:t>
            </a:r>
            <a:br>
              <a:rPr lang="en-IN" sz="4400" b="1" spc="300" dirty="0">
                <a:solidFill>
                  <a:schemeClr val="bg1"/>
                </a:solidFill>
              </a:rPr>
            </a:br>
            <a:r>
              <a:rPr lang="en-IN" sz="4400" b="1" spc="300" dirty="0">
                <a:solidFill>
                  <a:schemeClr val="bg1"/>
                </a:solidFill>
              </a:rPr>
              <a:t>Path breakers.</a:t>
            </a:r>
          </a:p>
        </p:txBody>
      </p:sp>
    </p:spTree>
    <p:extLst>
      <p:ext uri="{BB962C8B-B14F-4D97-AF65-F5344CB8AC3E}">
        <p14:creationId xmlns:p14="http://schemas.microsoft.com/office/powerpoint/2010/main" val="249695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d3nn873nee648n.cloudfront.net/900x600/16450/220-SM699026.jpg">
            <a:extLst>
              <a:ext uri="{FF2B5EF4-FFF2-40B4-BE49-F238E27FC236}">
                <a16:creationId xmlns:a16="http://schemas.microsoft.com/office/drawing/2014/main" id="{B485BF68-7FB7-4ACC-B625-03CB92363465}"/>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94F7A8-90EE-462D-8BAF-8056D9505FA8}"/>
              </a:ext>
            </a:extLst>
          </p:cNvPr>
          <p:cNvSpPr>
            <a:spLocks noGrp="1"/>
          </p:cNvSpPr>
          <p:nvPr>
            <p:ph type="title"/>
          </p:nvPr>
        </p:nvSpPr>
        <p:spPr>
          <a:xfrm>
            <a:off x="0" y="220298"/>
            <a:ext cx="5933661" cy="1325563"/>
          </a:xfrm>
        </p:spPr>
        <p:txBody>
          <a:bodyPr>
            <a:normAutofit fontScale="90000"/>
          </a:bodyPr>
          <a:lstStyle/>
          <a:p>
            <a:r>
              <a:rPr lang="en-IN" sz="3200" dirty="0"/>
              <a:t>With much to do and get done, Automation adds to their life</a:t>
            </a:r>
          </a:p>
        </p:txBody>
      </p:sp>
    </p:spTree>
    <p:extLst>
      <p:ext uri="{BB962C8B-B14F-4D97-AF65-F5344CB8AC3E}">
        <p14:creationId xmlns:p14="http://schemas.microsoft.com/office/powerpoint/2010/main" val="2905120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snowflakes">
            <a:extLst>
              <a:ext uri="{FF2B5EF4-FFF2-40B4-BE49-F238E27FC236}">
                <a16:creationId xmlns:a16="http://schemas.microsoft.com/office/drawing/2014/main" id="{964534D1-7074-4274-83A4-734B3370A49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551916" y="967723"/>
            <a:ext cx="2071065" cy="16297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F1CFD1-D5DB-43AB-99BD-90F6CF7592D9}"/>
              </a:ext>
            </a:extLst>
          </p:cNvPr>
          <p:cNvSpPr>
            <a:spLocks noGrp="1"/>
          </p:cNvSpPr>
          <p:nvPr>
            <p:ph type="title"/>
          </p:nvPr>
        </p:nvSpPr>
        <p:spPr>
          <a:xfrm>
            <a:off x="569019" y="2324425"/>
            <a:ext cx="11530215" cy="1325563"/>
          </a:xfrm>
        </p:spPr>
        <p:txBody>
          <a:bodyPr>
            <a:normAutofit/>
          </a:bodyPr>
          <a:lstStyle/>
          <a:p>
            <a:r>
              <a:rPr lang="en-IN" sz="3600" dirty="0"/>
              <a:t>Our Ambition for HOME MASTERS : </a:t>
            </a:r>
            <a:r>
              <a:rPr lang="en-IN" sz="3600" dirty="0">
                <a:solidFill>
                  <a:srgbClr val="0070C0"/>
                </a:solidFill>
              </a:rPr>
              <a:t>belief</a:t>
            </a:r>
            <a:r>
              <a:rPr lang="en-IN" sz="3600" dirty="0"/>
              <a:t>. </a:t>
            </a:r>
          </a:p>
        </p:txBody>
      </p:sp>
      <p:sp>
        <p:nvSpPr>
          <p:cNvPr id="8" name="Content Placeholder 2">
            <a:extLst>
              <a:ext uri="{FF2B5EF4-FFF2-40B4-BE49-F238E27FC236}">
                <a16:creationId xmlns:a16="http://schemas.microsoft.com/office/drawing/2014/main" id="{174FDF4C-99C9-4BB1-90B1-1B5DFF2350F1}"/>
              </a:ext>
            </a:extLst>
          </p:cNvPr>
          <p:cNvSpPr txBox="1">
            <a:spLocks/>
          </p:cNvSpPr>
          <p:nvPr/>
        </p:nvSpPr>
        <p:spPr>
          <a:xfrm>
            <a:off x="569018" y="3942891"/>
            <a:ext cx="5880767" cy="1217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dirty="0">
                <a:latin typeface="Dante" panose="02020502050200020203" pitchFamily="18" charset="0"/>
              </a:rPr>
              <a:t>Fame. Meaning. Distinction.</a:t>
            </a:r>
          </a:p>
          <a:p>
            <a:pPr marL="0" indent="0">
              <a:lnSpc>
                <a:spcPct val="170000"/>
              </a:lnSpc>
              <a:buNone/>
            </a:pPr>
            <a:endParaRPr lang="en-IN" sz="2800" dirty="0"/>
          </a:p>
        </p:txBody>
      </p:sp>
      <p:pic>
        <p:nvPicPr>
          <p:cNvPr id="10" name="Picture 2" descr="Image result for snowflakes">
            <a:extLst>
              <a:ext uri="{FF2B5EF4-FFF2-40B4-BE49-F238E27FC236}">
                <a16:creationId xmlns:a16="http://schemas.microsoft.com/office/drawing/2014/main" id="{6E1BF760-4342-4BF1-BB83-DB504A6BA3A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1273350" y="694837"/>
            <a:ext cx="587758"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29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653C-AE51-4E14-ACFA-905B0372C74D}"/>
              </a:ext>
            </a:extLst>
          </p:cNvPr>
          <p:cNvSpPr>
            <a:spLocks noGrp="1"/>
          </p:cNvSpPr>
          <p:nvPr>
            <p:ph type="title"/>
          </p:nvPr>
        </p:nvSpPr>
        <p:spPr>
          <a:xfrm>
            <a:off x="838200" y="459115"/>
            <a:ext cx="10515600" cy="1325563"/>
          </a:xfrm>
        </p:spPr>
        <p:txBody>
          <a:bodyPr/>
          <a:lstStyle/>
          <a:p>
            <a:pPr algn="ctr"/>
            <a:r>
              <a:rPr lang="en-IN" dirty="0"/>
              <a:t>THE DISTINCTION CHALLENGE</a:t>
            </a:r>
          </a:p>
        </p:txBody>
      </p:sp>
      <p:pic>
        <p:nvPicPr>
          <p:cNvPr id="4" name="Picture 3">
            <a:extLst>
              <a:ext uri="{FF2B5EF4-FFF2-40B4-BE49-F238E27FC236}">
                <a16:creationId xmlns:a16="http://schemas.microsoft.com/office/drawing/2014/main" id="{F87EEF3E-7036-4632-81A4-EAE2268B79C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9455" y="3252866"/>
            <a:ext cx="11307237" cy="2910325"/>
          </a:xfrm>
          <a:prstGeom prst="rect">
            <a:avLst/>
          </a:prstGeom>
        </p:spPr>
      </p:pic>
      <p:sp>
        <p:nvSpPr>
          <p:cNvPr id="5" name="Content Placeholder 2">
            <a:extLst>
              <a:ext uri="{FF2B5EF4-FFF2-40B4-BE49-F238E27FC236}">
                <a16:creationId xmlns:a16="http://schemas.microsoft.com/office/drawing/2014/main" id="{E11E08A9-E3BC-4BD8-9FC1-EAF3BDFEB4BC}"/>
              </a:ext>
            </a:extLst>
          </p:cNvPr>
          <p:cNvSpPr txBox="1">
            <a:spLocks/>
          </p:cNvSpPr>
          <p:nvPr/>
        </p:nvSpPr>
        <p:spPr>
          <a:xfrm>
            <a:off x="1320799" y="1551828"/>
            <a:ext cx="10515600" cy="1217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dirty="0">
                <a:latin typeface="Dante" panose="02020502050200020203" pitchFamily="18" charset="0"/>
              </a:rPr>
              <a:t>How do we create distinction when our key competitor is offering similar benefits?</a:t>
            </a:r>
          </a:p>
          <a:p>
            <a:pPr marL="0" indent="0">
              <a:lnSpc>
                <a:spcPct val="170000"/>
              </a:lnSpc>
              <a:buNone/>
            </a:pPr>
            <a:endParaRPr lang="en-IN" sz="2000" dirty="0"/>
          </a:p>
        </p:txBody>
      </p:sp>
    </p:spTree>
    <p:extLst>
      <p:ext uri="{BB962C8B-B14F-4D97-AF65-F5344CB8AC3E}">
        <p14:creationId xmlns:p14="http://schemas.microsoft.com/office/powerpoint/2010/main" val="3853580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1670-DACE-4B9B-BDCC-5A12050878AD}"/>
              </a:ext>
            </a:extLst>
          </p:cNvPr>
          <p:cNvSpPr>
            <a:spLocks noGrp="1"/>
          </p:cNvSpPr>
          <p:nvPr>
            <p:ph type="title"/>
          </p:nvPr>
        </p:nvSpPr>
        <p:spPr>
          <a:xfrm>
            <a:off x="350783" y="398354"/>
            <a:ext cx="11490434" cy="1325563"/>
          </a:xfrm>
        </p:spPr>
        <p:txBody>
          <a:bodyPr/>
          <a:lstStyle/>
          <a:p>
            <a:pPr algn="ctr"/>
            <a:r>
              <a:rPr lang="en-IN" dirty="0"/>
              <a:t>Category driven by tech memory hooks</a:t>
            </a:r>
          </a:p>
        </p:txBody>
      </p:sp>
      <p:sp>
        <p:nvSpPr>
          <p:cNvPr id="3" name="Content Placeholder 2">
            <a:extLst>
              <a:ext uri="{FF2B5EF4-FFF2-40B4-BE49-F238E27FC236}">
                <a16:creationId xmlns:a16="http://schemas.microsoft.com/office/drawing/2014/main" id="{1F187343-520F-4CA6-B3C6-389D594EE80A}"/>
              </a:ext>
            </a:extLst>
          </p:cNvPr>
          <p:cNvSpPr>
            <a:spLocks noGrp="1"/>
          </p:cNvSpPr>
          <p:nvPr>
            <p:ph idx="1"/>
          </p:nvPr>
        </p:nvSpPr>
        <p:spPr>
          <a:xfrm>
            <a:off x="4694183" y="2456242"/>
            <a:ext cx="7147034" cy="2935562"/>
          </a:xfrm>
        </p:spPr>
        <p:txBody>
          <a:bodyPr/>
          <a:lstStyle/>
          <a:p>
            <a:pPr marL="0" indent="0">
              <a:buNone/>
            </a:pPr>
            <a:r>
              <a:rPr lang="en-IN" dirty="0"/>
              <a:t>Consumer consideration driven by a benefit that sticks in their mind. </a:t>
            </a:r>
          </a:p>
          <a:p>
            <a:pPr marL="0" indent="0">
              <a:buNone/>
            </a:pPr>
            <a:endParaRPr lang="en-IN" dirty="0"/>
          </a:p>
          <a:p>
            <a:pPr marL="0" indent="0">
              <a:buNone/>
            </a:pPr>
            <a:endParaRPr lang="en-IN" dirty="0"/>
          </a:p>
          <a:p>
            <a:pPr marL="0" indent="0">
              <a:buNone/>
            </a:pPr>
            <a:endParaRPr lang="en-IN" dirty="0"/>
          </a:p>
          <a:p>
            <a:pPr marL="0" indent="0">
              <a:buNone/>
            </a:pPr>
            <a:r>
              <a:rPr lang="en-IN" dirty="0"/>
              <a:t>If you’re not in the top 3 of the consideration set, chances of purchase diminish.</a:t>
            </a:r>
          </a:p>
        </p:txBody>
      </p:sp>
      <p:pic>
        <p:nvPicPr>
          <p:cNvPr id="5122" name="Picture 2" descr="Image result for whirlpool 6th sense ad">
            <a:extLst>
              <a:ext uri="{FF2B5EF4-FFF2-40B4-BE49-F238E27FC236}">
                <a16:creationId xmlns:a16="http://schemas.microsoft.com/office/drawing/2014/main" id="{2A53DB6B-3CB2-4F57-B915-ACA3B962AC7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783" y="2120459"/>
            <a:ext cx="4175234" cy="41752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E467405-F586-4D84-934C-66C8488FDC68}"/>
              </a:ext>
            </a:extLst>
          </p:cNvPr>
          <p:cNvSpPr/>
          <p:nvPr/>
        </p:nvSpPr>
        <p:spPr>
          <a:xfrm>
            <a:off x="3436883" y="2601307"/>
            <a:ext cx="914400" cy="204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EADB338-8E58-4BD0-8F28-64917534179C}"/>
              </a:ext>
            </a:extLst>
          </p:cNvPr>
          <p:cNvSpPr/>
          <p:nvPr/>
        </p:nvSpPr>
        <p:spPr>
          <a:xfrm>
            <a:off x="868417" y="2651231"/>
            <a:ext cx="914400" cy="204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4C443A0-ACBD-45B2-9BFA-3F12E3C647B7}"/>
              </a:ext>
            </a:extLst>
          </p:cNvPr>
          <p:cNvSpPr/>
          <p:nvPr/>
        </p:nvSpPr>
        <p:spPr>
          <a:xfrm>
            <a:off x="829006" y="3118944"/>
            <a:ext cx="779077" cy="2049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B050"/>
              </a:solidFill>
            </a:endParaRPr>
          </a:p>
        </p:txBody>
      </p:sp>
      <p:sp>
        <p:nvSpPr>
          <p:cNvPr id="5" name="Arrow: Right 4">
            <a:extLst>
              <a:ext uri="{FF2B5EF4-FFF2-40B4-BE49-F238E27FC236}">
                <a16:creationId xmlns:a16="http://schemas.microsoft.com/office/drawing/2014/main" id="{78CDC8EF-E856-437A-A7E7-363C8235146D}"/>
              </a:ext>
            </a:extLst>
          </p:cNvPr>
          <p:cNvSpPr/>
          <p:nvPr/>
        </p:nvSpPr>
        <p:spPr>
          <a:xfrm rot="5400000">
            <a:off x="4840014" y="3323896"/>
            <a:ext cx="1087820" cy="1153511"/>
          </a:xfrm>
          <a:prstGeom prst="rightArrow">
            <a:avLst/>
          </a:prstGeom>
          <a:no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2553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6E16-4F73-4F6F-BA44-AC3277694948}"/>
              </a:ext>
            </a:extLst>
          </p:cNvPr>
          <p:cNvSpPr>
            <a:spLocks noGrp="1"/>
          </p:cNvSpPr>
          <p:nvPr>
            <p:ph type="title"/>
          </p:nvPr>
        </p:nvSpPr>
        <p:spPr>
          <a:xfrm>
            <a:off x="160866" y="0"/>
            <a:ext cx="10515600" cy="1325563"/>
          </a:xfrm>
        </p:spPr>
        <p:txBody>
          <a:bodyPr/>
          <a:lstStyle/>
          <a:p>
            <a:r>
              <a:rPr lang="en-IN" dirty="0"/>
              <a:t>THE Home Masters </a:t>
            </a:r>
            <a:r>
              <a:rPr lang="en-IN" dirty="0">
                <a:latin typeface="Castellar" panose="020A0402060406010301" pitchFamily="18" charset="0"/>
              </a:rPr>
              <a:t>Proposition</a:t>
            </a:r>
            <a:endParaRPr lang="en-IN" dirty="0"/>
          </a:p>
        </p:txBody>
      </p:sp>
      <p:pic>
        <p:nvPicPr>
          <p:cNvPr id="5" name="Picture 2" descr="Snowflake : Stock Photo">
            <a:extLst>
              <a:ext uri="{FF2B5EF4-FFF2-40B4-BE49-F238E27FC236}">
                <a16:creationId xmlns:a16="http://schemas.microsoft.com/office/drawing/2014/main" id="{0853A8E7-6E84-4B05-B425-6E5057FB5E8E}"/>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6200000">
            <a:off x="7623252" y="2262513"/>
            <a:ext cx="6013297" cy="3124199"/>
          </a:xfrm>
          <a:prstGeom prst="rect">
            <a:avLst/>
          </a:prstGeom>
          <a:noFill/>
          <a:extLst>
            <a:ext uri="{909E8E84-426E-40DD-AFC4-6F175D3DCCD1}">
              <a14:hiddenFill xmlns:a14="http://schemas.microsoft.com/office/drawing/2010/main">
                <a:solidFill>
                  <a:srgbClr val="FFFFFF"/>
                </a:solidFill>
              </a14:hiddenFill>
            </a:ext>
          </a:extLst>
        </p:spPr>
      </p:pic>
      <p:sp>
        <p:nvSpPr>
          <p:cNvPr id="8" name="Isosceles Triangle 7">
            <a:extLst>
              <a:ext uri="{FF2B5EF4-FFF2-40B4-BE49-F238E27FC236}">
                <a16:creationId xmlns:a16="http://schemas.microsoft.com/office/drawing/2014/main" id="{02C84834-9177-48FF-B5DB-75AA83E95FDC}"/>
              </a:ext>
            </a:extLst>
          </p:cNvPr>
          <p:cNvSpPr/>
          <p:nvPr/>
        </p:nvSpPr>
        <p:spPr>
          <a:xfrm>
            <a:off x="3301631" y="3429000"/>
            <a:ext cx="5166509" cy="2612040"/>
          </a:xfrm>
          <a:prstGeom prst="triangle">
            <a:avLst/>
          </a:prstGeom>
          <a:solidFill>
            <a:schemeClr val="bg1"/>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6689E98-9A4F-4274-AF19-D1AF93DD4F88}"/>
              </a:ext>
            </a:extLst>
          </p:cNvPr>
          <p:cNvSpPr/>
          <p:nvPr/>
        </p:nvSpPr>
        <p:spPr>
          <a:xfrm>
            <a:off x="5418666" y="2468014"/>
            <a:ext cx="2159876" cy="369332"/>
          </a:xfrm>
          <a:prstGeom prst="rect">
            <a:avLst/>
          </a:prstGeom>
        </p:spPr>
        <p:txBody>
          <a:bodyPr wrap="square">
            <a:spAutoFit/>
          </a:bodyPr>
          <a:lstStyle/>
          <a:p>
            <a:r>
              <a:rPr lang="en-IN" b="1" dirty="0">
                <a:latin typeface="Dante" panose="02020502050200020203" pitchFamily="18" charset="0"/>
              </a:rPr>
              <a:t>WHO</a:t>
            </a:r>
          </a:p>
        </p:txBody>
      </p:sp>
      <p:sp>
        <p:nvSpPr>
          <p:cNvPr id="10" name="Rectangle 9">
            <a:extLst>
              <a:ext uri="{FF2B5EF4-FFF2-40B4-BE49-F238E27FC236}">
                <a16:creationId xmlns:a16="http://schemas.microsoft.com/office/drawing/2014/main" id="{B0D2BC3C-7E12-4197-BF55-3C0FCED9D99F}"/>
              </a:ext>
            </a:extLst>
          </p:cNvPr>
          <p:cNvSpPr/>
          <p:nvPr/>
        </p:nvSpPr>
        <p:spPr>
          <a:xfrm>
            <a:off x="8681420" y="5763386"/>
            <a:ext cx="2159876" cy="369332"/>
          </a:xfrm>
          <a:prstGeom prst="rect">
            <a:avLst/>
          </a:prstGeom>
        </p:spPr>
        <p:txBody>
          <a:bodyPr wrap="square">
            <a:spAutoFit/>
          </a:bodyPr>
          <a:lstStyle/>
          <a:p>
            <a:r>
              <a:rPr lang="en-IN" b="1" dirty="0">
                <a:latin typeface="Dante" panose="02020502050200020203" pitchFamily="18" charset="0"/>
              </a:rPr>
              <a:t>WHAT</a:t>
            </a:r>
          </a:p>
        </p:txBody>
      </p:sp>
      <p:sp>
        <p:nvSpPr>
          <p:cNvPr id="11" name="Rectangle 10">
            <a:extLst>
              <a:ext uri="{FF2B5EF4-FFF2-40B4-BE49-F238E27FC236}">
                <a16:creationId xmlns:a16="http://schemas.microsoft.com/office/drawing/2014/main" id="{9289ABD3-2BAF-4E93-88AB-C553DA6BC2D0}"/>
              </a:ext>
            </a:extLst>
          </p:cNvPr>
          <p:cNvSpPr/>
          <p:nvPr/>
        </p:nvSpPr>
        <p:spPr>
          <a:xfrm>
            <a:off x="4095772" y="2837346"/>
            <a:ext cx="4000455" cy="369332"/>
          </a:xfrm>
          <a:prstGeom prst="rect">
            <a:avLst/>
          </a:prstGeom>
        </p:spPr>
        <p:txBody>
          <a:bodyPr wrap="square">
            <a:spAutoFit/>
          </a:bodyPr>
          <a:lstStyle/>
          <a:p>
            <a:r>
              <a:rPr lang="en-IN" dirty="0">
                <a:latin typeface="Dante" panose="02020502050200020203" pitchFamily="18" charset="0"/>
              </a:rPr>
              <a:t>The with-it, technophile Millennial</a:t>
            </a:r>
          </a:p>
        </p:txBody>
      </p:sp>
      <p:sp>
        <p:nvSpPr>
          <p:cNvPr id="12" name="Rectangle 11">
            <a:extLst>
              <a:ext uri="{FF2B5EF4-FFF2-40B4-BE49-F238E27FC236}">
                <a16:creationId xmlns:a16="http://schemas.microsoft.com/office/drawing/2014/main" id="{94B9E3F3-A7B4-496A-AF35-94C5FB5BA82B}"/>
              </a:ext>
            </a:extLst>
          </p:cNvPr>
          <p:cNvSpPr/>
          <p:nvPr/>
        </p:nvSpPr>
        <p:spPr>
          <a:xfrm>
            <a:off x="7761130" y="6151677"/>
            <a:ext cx="4000455" cy="369332"/>
          </a:xfrm>
          <a:prstGeom prst="rect">
            <a:avLst/>
          </a:prstGeom>
        </p:spPr>
        <p:txBody>
          <a:bodyPr wrap="square">
            <a:spAutoFit/>
          </a:bodyPr>
          <a:lstStyle/>
          <a:p>
            <a:r>
              <a:rPr lang="en-IN" dirty="0">
                <a:latin typeface="Dante" panose="02020502050200020203" pitchFamily="18" charset="0"/>
              </a:rPr>
              <a:t>Voice Active Technology</a:t>
            </a:r>
          </a:p>
        </p:txBody>
      </p:sp>
      <p:sp>
        <p:nvSpPr>
          <p:cNvPr id="13" name="Rectangle 12">
            <a:extLst>
              <a:ext uri="{FF2B5EF4-FFF2-40B4-BE49-F238E27FC236}">
                <a16:creationId xmlns:a16="http://schemas.microsoft.com/office/drawing/2014/main" id="{841C9D24-A0A0-4B87-84F7-C4E2EFBE4779}"/>
              </a:ext>
            </a:extLst>
          </p:cNvPr>
          <p:cNvSpPr/>
          <p:nvPr/>
        </p:nvSpPr>
        <p:spPr>
          <a:xfrm>
            <a:off x="2149755" y="5717547"/>
            <a:ext cx="2159876" cy="369332"/>
          </a:xfrm>
          <a:prstGeom prst="rect">
            <a:avLst/>
          </a:prstGeom>
        </p:spPr>
        <p:txBody>
          <a:bodyPr wrap="square">
            <a:spAutoFit/>
          </a:bodyPr>
          <a:lstStyle/>
          <a:p>
            <a:r>
              <a:rPr lang="en-IN" b="1" dirty="0">
                <a:latin typeface="Dante" panose="02020502050200020203" pitchFamily="18" charset="0"/>
              </a:rPr>
              <a:t>WHY</a:t>
            </a:r>
          </a:p>
        </p:txBody>
      </p:sp>
      <p:sp>
        <p:nvSpPr>
          <p:cNvPr id="14" name="Rectangle 13">
            <a:extLst>
              <a:ext uri="{FF2B5EF4-FFF2-40B4-BE49-F238E27FC236}">
                <a16:creationId xmlns:a16="http://schemas.microsoft.com/office/drawing/2014/main" id="{058352C0-6BB3-4C89-BF10-89536DDB493E}"/>
              </a:ext>
            </a:extLst>
          </p:cNvPr>
          <p:cNvSpPr/>
          <p:nvPr/>
        </p:nvSpPr>
        <p:spPr>
          <a:xfrm>
            <a:off x="877151" y="6147030"/>
            <a:ext cx="4000455" cy="369332"/>
          </a:xfrm>
          <a:prstGeom prst="rect">
            <a:avLst/>
          </a:prstGeom>
        </p:spPr>
        <p:txBody>
          <a:bodyPr wrap="square">
            <a:spAutoFit/>
          </a:bodyPr>
          <a:lstStyle/>
          <a:p>
            <a:r>
              <a:rPr lang="en-IN" dirty="0">
                <a:latin typeface="Dante" panose="02020502050200020203" pitchFamily="18" charset="0"/>
              </a:rPr>
              <a:t>Because they have a lot to do</a:t>
            </a:r>
          </a:p>
        </p:txBody>
      </p:sp>
      <p:sp>
        <p:nvSpPr>
          <p:cNvPr id="15" name="Rectangle 14">
            <a:extLst>
              <a:ext uri="{FF2B5EF4-FFF2-40B4-BE49-F238E27FC236}">
                <a16:creationId xmlns:a16="http://schemas.microsoft.com/office/drawing/2014/main" id="{DCE58365-DC90-4929-9EE0-99637FC80F2E}"/>
              </a:ext>
            </a:extLst>
          </p:cNvPr>
          <p:cNvSpPr/>
          <p:nvPr/>
        </p:nvSpPr>
        <p:spPr>
          <a:xfrm>
            <a:off x="4877606" y="5125449"/>
            <a:ext cx="2159876" cy="830997"/>
          </a:xfrm>
          <a:prstGeom prst="rect">
            <a:avLst/>
          </a:prstGeom>
        </p:spPr>
        <p:txBody>
          <a:bodyPr wrap="square">
            <a:spAutoFit/>
          </a:bodyPr>
          <a:lstStyle/>
          <a:p>
            <a:pPr algn="ctr"/>
            <a:r>
              <a:rPr lang="en-IN" sz="2400" b="1" dirty="0">
                <a:latin typeface="Dante" panose="02020502050200020203" pitchFamily="18" charset="0"/>
              </a:rPr>
              <a:t>Voice Enabled AC </a:t>
            </a:r>
          </a:p>
        </p:txBody>
      </p:sp>
    </p:spTree>
    <p:extLst>
      <p:ext uri="{BB962C8B-B14F-4D97-AF65-F5344CB8AC3E}">
        <p14:creationId xmlns:p14="http://schemas.microsoft.com/office/powerpoint/2010/main" val="26457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58A5D9-14E2-4E67-8A08-B92CE71B8E37}"/>
              </a:ext>
            </a:extLst>
          </p:cNvPr>
          <p:cNvSpPr txBox="1">
            <a:spLocks/>
          </p:cNvSpPr>
          <p:nvPr/>
        </p:nvSpPr>
        <p:spPr>
          <a:xfrm>
            <a:off x="331395" y="2089123"/>
            <a:ext cx="7721224" cy="23951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99FF"/>
                </a:solidFill>
                <a:latin typeface="Castellar" panose="020A0402060406010301" pitchFamily="18" charset="0"/>
                <a:ea typeface="+mj-ea"/>
                <a:cs typeface="+mj-cs"/>
              </a:defRPr>
            </a:lvl1pPr>
          </a:lstStyle>
          <a:p>
            <a:r>
              <a:rPr lang="en-IN" sz="3600" dirty="0"/>
              <a:t>Our strategic approach </a:t>
            </a:r>
            <a:br>
              <a:rPr lang="en-IN" sz="3600" dirty="0"/>
            </a:br>
            <a:r>
              <a:rPr lang="en-IN" sz="3600" dirty="0"/>
              <a:t>				(4 P’</a:t>
            </a:r>
            <a:r>
              <a:rPr lang="en-IN" sz="2000" dirty="0"/>
              <a:t>s</a:t>
            </a:r>
            <a:r>
              <a:rPr lang="en-IN" sz="3600" dirty="0"/>
              <a:t>)</a:t>
            </a:r>
            <a:endParaRPr lang="en-IN" sz="1000" spc="300" dirty="0"/>
          </a:p>
        </p:txBody>
      </p:sp>
      <p:pic>
        <p:nvPicPr>
          <p:cNvPr id="4" name="Picture 2" descr="Snowflake : Stock Photo">
            <a:extLst>
              <a:ext uri="{FF2B5EF4-FFF2-40B4-BE49-F238E27FC236}">
                <a16:creationId xmlns:a16="http://schemas.microsoft.com/office/drawing/2014/main" id="{AD64FDEE-2E97-5420-1BCC-C7AAE6D5D497}"/>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6200000">
            <a:off x="7623252" y="2262513"/>
            <a:ext cx="6013297"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86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C7EFE-85BF-9166-F5F6-9A95184B2B02}"/>
              </a:ext>
            </a:extLst>
          </p:cNvPr>
          <p:cNvSpPr>
            <a:spLocks noGrp="1"/>
          </p:cNvSpPr>
          <p:nvPr>
            <p:ph type="title"/>
          </p:nvPr>
        </p:nvSpPr>
        <p:spPr/>
        <p:txBody>
          <a:bodyPr/>
          <a:lstStyle/>
          <a:p>
            <a:r>
              <a:rPr lang="en-US" dirty="0"/>
              <a:t>APPROACH </a:t>
            </a:r>
          </a:p>
        </p:txBody>
      </p:sp>
      <p:sp>
        <p:nvSpPr>
          <p:cNvPr id="4" name="Rectangle 3">
            <a:extLst>
              <a:ext uri="{FF2B5EF4-FFF2-40B4-BE49-F238E27FC236}">
                <a16:creationId xmlns:a16="http://schemas.microsoft.com/office/drawing/2014/main" id="{3BC345A4-4907-5789-839B-7B80484C9F42}"/>
              </a:ext>
            </a:extLst>
          </p:cNvPr>
          <p:cNvSpPr/>
          <p:nvPr/>
        </p:nvSpPr>
        <p:spPr>
          <a:xfrm>
            <a:off x="1028701" y="1625374"/>
            <a:ext cx="2971800" cy="751114"/>
          </a:xfrm>
          <a:prstGeom prst="rect">
            <a:avLst/>
          </a:prstGeom>
          <a:solidFill>
            <a:srgbClr val="7EE5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haroni" panose="02010803020104030203" pitchFamily="2" charset="-79"/>
                <a:cs typeface="Aharoni" panose="02010803020104030203" pitchFamily="2" charset="-79"/>
              </a:rPr>
              <a:t>PRODUCT STRATEGY </a:t>
            </a:r>
          </a:p>
        </p:txBody>
      </p:sp>
      <p:sp>
        <p:nvSpPr>
          <p:cNvPr id="5" name="Rectangle 4">
            <a:extLst>
              <a:ext uri="{FF2B5EF4-FFF2-40B4-BE49-F238E27FC236}">
                <a16:creationId xmlns:a16="http://schemas.microsoft.com/office/drawing/2014/main" id="{44C81990-7368-BCC2-66F5-7F5CAD993C07}"/>
              </a:ext>
            </a:extLst>
          </p:cNvPr>
          <p:cNvSpPr/>
          <p:nvPr/>
        </p:nvSpPr>
        <p:spPr>
          <a:xfrm>
            <a:off x="4577443" y="1674361"/>
            <a:ext cx="2971800" cy="751114"/>
          </a:xfrm>
          <a:prstGeom prst="rect">
            <a:avLst/>
          </a:prstGeom>
          <a:solidFill>
            <a:srgbClr val="7EE5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haroni" panose="02010803020104030203" pitchFamily="2" charset="-79"/>
                <a:cs typeface="Aharoni" panose="02010803020104030203" pitchFamily="2" charset="-79"/>
              </a:rPr>
              <a:t>PRICING </a:t>
            </a:r>
          </a:p>
          <a:p>
            <a:pPr algn="ctr"/>
            <a:r>
              <a:rPr lang="en-US" dirty="0">
                <a:solidFill>
                  <a:schemeClr val="tx1"/>
                </a:solidFill>
                <a:latin typeface="Aharoni" panose="02010803020104030203" pitchFamily="2" charset="-79"/>
                <a:cs typeface="Aharoni" panose="02010803020104030203" pitchFamily="2" charset="-79"/>
              </a:rPr>
              <a:t>STRATEGY </a:t>
            </a:r>
          </a:p>
        </p:txBody>
      </p:sp>
      <p:sp>
        <p:nvSpPr>
          <p:cNvPr id="6" name="Rectangle 5">
            <a:extLst>
              <a:ext uri="{FF2B5EF4-FFF2-40B4-BE49-F238E27FC236}">
                <a16:creationId xmlns:a16="http://schemas.microsoft.com/office/drawing/2014/main" id="{A6D8D891-F652-81FC-DBDC-BBC7142CED78}"/>
              </a:ext>
            </a:extLst>
          </p:cNvPr>
          <p:cNvSpPr/>
          <p:nvPr/>
        </p:nvSpPr>
        <p:spPr>
          <a:xfrm>
            <a:off x="8126185" y="1633539"/>
            <a:ext cx="2971800" cy="751114"/>
          </a:xfrm>
          <a:prstGeom prst="rect">
            <a:avLst/>
          </a:prstGeom>
          <a:solidFill>
            <a:srgbClr val="7EE5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haroni" panose="02010803020104030203" pitchFamily="2" charset="-79"/>
                <a:cs typeface="Aharoni" panose="02010803020104030203" pitchFamily="2" charset="-79"/>
              </a:rPr>
              <a:t>PLACE </a:t>
            </a:r>
          </a:p>
          <a:p>
            <a:pPr algn="ctr"/>
            <a:r>
              <a:rPr lang="en-US" dirty="0">
                <a:solidFill>
                  <a:schemeClr val="tx1"/>
                </a:solidFill>
                <a:latin typeface="Aharoni" panose="02010803020104030203" pitchFamily="2" charset="-79"/>
                <a:cs typeface="Aharoni" panose="02010803020104030203" pitchFamily="2" charset="-79"/>
              </a:rPr>
              <a:t>STRATEGY </a:t>
            </a:r>
          </a:p>
        </p:txBody>
      </p:sp>
      <p:sp>
        <p:nvSpPr>
          <p:cNvPr id="9" name="TextBox 8">
            <a:extLst>
              <a:ext uri="{FF2B5EF4-FFF2-40B4-BE49-F238E27FC236}">
                <a16:creationId xmlns:a16="http://schemas.microsoft.com/office/drawing/2014/main" id="{F4CB2830-F2CC-830F-A1F7-79709BE31F0A}"/>
              </a:ext>
            </a:extLst>
          </p:cNvPr>
          <p:cNvSpPr txBox="1"/>
          <p:nvPr/>
        </p:nvSpPr>
        <p:spPr>
          <a:xfrm>
            <a:off x="1028700" y="2621918"/>
            <a:ext cx="3094263" cy="3139321"/>
          </a:xfrm>
          <a:prstGeom prst="rect">
            <a:avLst/>
          </a:prstGeom>
          <a:noFill/>
        </p:spPr>
        <p:txBody>
          <a:bodyPr wrap="square">
            <a:spAutoFit/>
          </a:bodyPr>
          <a:lstStyle/>
          <a:p>
            <a:pPr algn="l">
              <a:buFont typeface="Arial" panose="020B0604020202020204" pitchFamily="34" charset="0"/>
              <a:buChar char="•"/>
            </a:pPr>
            <a:r>
              <a:rPr lang="en-IN" b="1" i="0" dirty="0">
                <a:solidFill>
                  <a:srgbClr val="0D0D0D"/>
                </a:solidFill>
                <a:effectLst/>
                <a:highlight>
                  <a:srgbClr val="FFFFFF"/>
                </a:highlight>
                <a:latin typeface="Calibri" panose="020F0502020204030204" pitchFamily="34" charset="0"/>
                <a:cs typeface="Calibri" panose="020F0502020204030204" pitchFamily="34" charset="0"/>
              </a:rPr>
              <a:t>Offering Differentiation: </a:t>
            </a:r>
            <a:r>
              <a:rPr lang="en-IN" i="0" dirty="0">
                <a:solidFill>
                  <a:srgbClr val="0D0D0D"/>
                </a:solidFill>
                <a:effectLst/>
                <a:highlight>
                  <a:srgbClr val="FFFFFF"/>
                </a:highlight>
                <a:latin typeface="Calibri" panose="020F0502020204030204" pitchFamily="34" charset="0"/>
                <a:cs typeface="Calibri" panose="020F0502020204030204" pitchFamily="34" charset="0"/>
              </a:rPr>
              <a:t>Highlight unique aspects such as energy efficiency, superior customer service, and quick installation times.</a:t>
            </a:r>
          </a:p>
          <a:p>
            <a:pPr algn="l">
              <a:buFont typeface="Arial" panose="020B0604020202020204" pitchFamily="34" charset="0"/>
              <a:buChar char="•"/>
            </a:pPr>
            <a:endParaRPr lang="en-IN" i="0" dirty="0">
              <a:solidFill>
                <a:srgbClr val="0D0D0D"/>
              </a:solidFill>
              <a:effectLst/>
              <a:highlight>
                <a:srgbClr val="FFFFFF"/>
              </a:highligh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b="1" i="0" dirty="0">
                <a:solidFill>
                  <a:srgbClr val="0D0D0D"/>
                </a:solidFill>
                <a:effectLst/>
                <a:highlight>
                  <a:srgbClr val="FFFFFF"/>
                </a:highlight>
                <a:latin typeface="Calibri" panose="020F0502020204030204" pitchFamily="34" charset="0"/>
                <a:cs typeface="Calibri" panose="020F0502020204030204" pitchFamily="34" charset="0"/>
              </a:rPr>
              <a:t>New Services Introduction: </a:t>
            </a:r>
            <a:r>
              <a:rPr lang="en-IN" i="0" dirty="0">
                <a:solidFill>
                  <a:srgbClr val="0D0D0D"/>
                </a:solidFill>
                <a:effectLst/>
                <a:highlight>
                  <a:srgbClr val="FFFFFF"/>
                </a:highlight>
                <a:latin typeface="Calibri" panose="020F0502020204030204" pitchFamily="34" charset="0"/>
                <a:cs typeface="Calibri" panose="020F0502020204030204" pitchFamily="34" charset="0"/>
              </a:rPr>
              <a:t>Consider offering air quality assessments and eco-friendly AC units as part of a broader service portfolio.</a:t>
            </a:r>
          </a:p>
        </p:txBody>
      </p:sp>
      <p:sp>
        <p:nvSpPr>
          <p:cNvPr id="11" name="TextBox 10">
            <a:extLst>
              <a:ext uri="{FF2B5EF4-FFF2-40B4-BE49-F238E27FC236}">
                <a16:creationId xmlns:a16="http://schemas.microsoft.com/office/drawing/2014/main" id="{855B7518-5E43-E020-ACAA-27CC21C7D6F4}"/>
              </a:ext>
            </a:extLst>
          </p:cNvPr>
          <p:cNvSpPr txBox="1"/>
          <p:nvPr/>
        </p:nvSpPr>
        <p:spPr>
          <a:xfrm>
            <a:off x="4454979" y="2621918"/>
            <a:ext cx="3219450" cy="3139321"/>
          </a:xfrm>
          <a:prstGeom prst="rect">
            <a:avLst/>
          </a:prstGeom>
          <a:noFill/>
        </p:spPr>
        <p:txBody>
          <a:bodyPr wrap="square">
            <a:spAutoFit/>
          </a:bodyPr>
          <a:lstStyle/>
          <a:p>
            <a:pPr algn="l">
              <a:buFont typeface="Arial" panose="020B0604020202020204" pitchFamily="34" charset="0"/>
              <a:buChar char="•"/>
            </a:pPr>
            <a:r>
              <a:rPr lang="en-IN" b="1" i="0" dirty="0">
                <a:solidFill>
                  <a:srgbClr val="0D0D0D"/>
                </a:solidFill>
                <a:effectLst/>
                <a:highlight>
                  <a:srgbClr val="FFFFFF"/>
                </a:highlight>
                <a:latin typeface="Calibri" panose="020F0502020204030204" pitchFamily="34" charset="0"/>
                <a:cs typeface="Calibri" panose="020F0502020204030204" pitchFamily="34" charset="0"/>
              </a:rPr>
              <a:t>Competitive Pricing</a:t>
            </a:r>
            <a:r>
              <a:rPr lang="en-IN" b="0" i="0" dirty="0">
                <a:solidFill>
                  <a:srgbClr val="0D0D0D"/>
                </a:solidFill>
                <a:effectLst/>
                <a:highlight>
                  <a:srgbClr val="FFFFFF"/>
                </a:highlight>
                <a:latin typeface="Calibri" panose="020F0502020204030204" pitchFamily="34" charset="0"/>
                <a:cs typeface="Calibri" panose="020F0502020204030204" pitchFamily="34" charset="0"/>
              </a:rPr>
              <a:t>: Set prices that are competitive with local market standards while reflecting the high quality of service.</a:t>
            </a:r>
          </a:p>
          <a:p>
            <a:pPr algn="l">
              <a:buFont typeface="Arial" panose="020B0604020202020204" pitchFamily="34" charset="0"/>
              <a:buChar char="•"/>
            </a:pPr>
            <a:endParaRPr lang="en-IN" b="0" i="0" dirty="0">
              <a:solidFill>
                <a:srgbClr val="0D0D0D"/>
              </a:solidFill>
              <a:effectLst/>
              <a:highlight>
                <a:srgbClr val="FFFFFF"/>
              </a:highligh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b="1" i="0" dirty="0">
                <a:solidFill>
                  <a:srgbClr val="0D0D0D"/>
                </a:solidFill>
                <a:effectLst/>
                <a:highlight>
                  <a:srgbClr val="FFFFFF"/>
                </a:highlight>
                <a:latin typeface="Calibri" panose="020F0502020204030204" pitchFamily="34" charset="0"/>
                <a:cs typeface="Calibri" panose="020F0502020204030204" pitchFamily="34" charset="0"/>
              </a:rPr>
              <a:t>Discounts and Offers</a:t>
            </a:r>
            <a:r>
              <a:rPr lang="en-IN" b="0" i="0" dirty="0">
                <a:solidFill>
                  <a:srgbClr val="0D0D0D"/>
                </a:solidFill>
                <a:effectLst/>
                <a:highlight>
                  <a:srgbClr val="FFFFFF"/>
                </a:highlight>
                <a:latin typeface="Calibri" panose="020F0502020204030204" pitchFamily="34" charset="0"/>
                <a:cs typeface="Calibri" panose="020F0502020204030204" pitchFamily="34" charset="0"/>
              </a:rPr>
              <a:t>: Implement seasonal discounts and promotional offers to encourage new customer sign-ups and reward loyalty.</a:t>
            </a:r>
          </a:p>
        </p:txBody>
      </p:sp>
      <p:sp>
        <p:nvSpPr>
          <p:cNvPr id="15" name="TextBox 14">
            <a:extLst>
              <a:ext uri="{FF2B5EF4-FFF2-40B4-BE49-F238E27FC236}">
                <a16:creationId xmlns:a16="http://schemas.microsoft.com/office/drawing/2014/main" id="{C461E6B4-9455-98AF-0C74-0BF8BEEF18E5}"/>
              </a:ext>
            </a:extLst>
          </p:cNvPr>
          <p:cNvSpPr txBox="1"/>
          <p:nvPr/>
        </p:nvSpPr>
        <p:spPr>
          <a:xfrm>
            <a:off x="8069039" y="2621918"/>
            <a:ext cx="2971800" cy="3139321"/>
          </a:xfrm>
          <a:prstGeom prst="rect">
            <a:avLst/>
          </a:prstGeom>
          <a:noFill/>
        </p:spPr>
        <p:txBody>
          <a:bodyPr wrap="square">
            <a:spAutoFit/>
          </a:bodyPr>
          <a:lstStyle/>
          <a:p>
            <a:pPr algn="l">
              <a:buFont typeface="Arial" panose="020B0604020202020204" pitchFamily="34" charset="0"/>
              <a:buChar char="•"/>
            </a:pPr>
            <a:r>
              <a:rPr lang="en-IN" b="1" i="0" dirty="0">
                <a:solidFill>
                  <a:srgbClr val="0D0D0D"/>
                </a:solidFill>
                <a:effectLst/>
                <a:highlight>
                  <a:srgbClr val="FFFFFF"/>
                </a:highlight>
                <a:latin typeface="Calibri" panose="020F0502020204030204" pitchFamily="34" charset="0"/>
                <a:cs typeface="Calibri" panose="020F0502020204030204" pitchFamily="34" charset="0"/>
              </a:rPr>
              <a:t>Local Focus</a:t>
            </a:r>
            <a:r>
              <a:rPr lang="en-IN" b="0" i="0" dirty="0">
                <a:solidFill>
                  <a:srgbClr val="0D0D0D"/>
                </a:solidFill>
                <a:effectLst/>
                <a:highlight>
                  <a:srgbClr val="FFFFFF"/>
                </a:highlight>
                <a:latin typeface="Calibri" panose="020F0502020204030204" pitchFamily="34" charset="0"/>
                <a:cs typeface="Calibri" panose="020F0502020204030204" pitchFamily="34" charset="0"/>
              </a:rPr>
              <a:t>: Target marketing efforts in the local area with tailored promotions designed to resonate with the local community’s needs.</a:t>
            </a:r>
          </a:p>
          <a:p>
            <a:pPr algn="l">
              <a:buFont typeface="Arial" panose="020B0604020202020204" pitchFamily="34" charset="0"/>
              <a:buChar char="•"/>
            </a:pPr>
            <a:endParaRPr lang="en-IN" b="0" i="0" dirty="0">
              <a:solidFill>
                <a:srgbClr val="0D0D0D"/>
              </a:solidFill>
              <a:effectLst/>
              <a:highlight>
                <a:srgbClr val="FFFFFF"/>
              </a:highligh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b="1" i="0" dirty="0">
                <a:solidFill>
                  <a:srgbClr val="0D0D0D"/>
                </a:solidFill>
                <a:effectLst/>
                <a:highlight>
                  <a:srgbClr val="FFFFFF"/>
                </a:highlight>
                <a:latin typeface="Calibri" panose="020F0502020204030204" pitchFamily="34" charset="0"/>
                <a:cs typeface="Calibri" panose="020F0502020204030204" pitchFamily="34" charset="0"/>
              </a:rPr>
              <a:t>Online Sales Platform</a:t>
            </a:r>
            <a:r>
              <a:rPr lang="en-IN" b="0" i="0" dirty="0">
                <a:solidFill>
                  <a:srgbClr val="0D0D0D"/>
                </a:solidFill>
                <a:effectLst/>
                <a:highlight>
                  <a:srgbClr val="FFFFFF"/>
                </a:highlight>
                <a:latin typeface="Calibri" panose="020F0502020204030204" pitchFamily="34" charset="0"/>
                <a:cs typeface="Calibri" panose="020F0502020204030204" pitchFamily="34" charset="0"/>
              </a:rPr>
              <a:t>: Develop a robust e-commerce platform for direct booking of maintenance services.</a:t>
            </a:r>
          </a:p>
        </p:txBody>
      </p:sp>
    </p:spTree>
    <p:extLst>
      <p:ext uri="{BB962C8B-B14F-4D97-AF65-F5344CB8AC3E}">
        <p14:creationId xmlns:p14="http://schemas.microsoft.com/office/powerpoint/2010/main" val="3879148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1"/>
          <p:cNvSpPr txBox="1">
            <a:spLocks noGrp="1"/>
          </p:cNvSpPr>
          <p:nvPr>
            <p:ph type="title"/>
          </p:nvPr>
        </p:nvSpPr>
        <p:spPr>
          <a:xfrm>
            <a:off x="838200" y="299811"/>
            <a:ext cx="105156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99FF"/>
              </a:buClr>
              <a:buSzPts val="6000"/>
              <a:buFont typeface="Jacques Francois Shadow"/>
              <a:buNone/>
            </a:pPr>
            <a:r>
              <a:rPr lang="en-US" dirty="0">
                <a:latin typeface="Castellar" panose="020A0402060406010301" pitchFamily="18" charset="0"/>
              </a:rPr>
              <a:t>APPROACH</a:t>
            </a:r>
            <a:endParaRPr dirty="0">
              <a:latin typeface="Castellar" panose="020A0402060406010301" pitchFamily="18" charset="0"/>
            </a:endParaRPr>
          </a:p>
        </p:txBody>
      </p:sp>
      <p:sp>
        <p:nvSpPr>
          <p:cNvPr id="280" name="Google Shape;280;p31"/>
          <p:cNvSpPr/>
          <p:nvPr/>
        </p:nvSpPr>
        <p:spPr>
          <a:xfrm>
            <a:off x="4073376" y="2184449"/>
            <a:ext cx="3086100" cy="751200"/>
          </a:xfrm>
          <a:prstGeom prst="rect">
            <a:avLst/>
          </a:prstGeom>
          <a:solidFill>
            <a:srgbClr val="7EE5FC"/>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Times New Roman"/>
                <a:ea typeface="Times New Roman"/>
                <a:cs typeface="Times New Roman"/>
                <a:sym typeface="Times New Roman"/>
              </a:rPr>
              <a:t>PROMOTION STRATEGY </a:t>
            </a:r>
            <a:endParaRPr>
              <a:latin typeface="Times New Roman"/>
              <a:ea typeface="Times New Roman"/>
              <a:cs typeface="Times New Roman"/>
              <a:sym typeface="Times New Roman"/>
            </a:endParaRPr>
          </a:p>
        </p:txBody>
      </p:sp>
      <p:cxnSp>
        <p:nvCxnSpPr>
          <p:cNvPr id="281" name="Google Shape;281;p31"/>
          <p:cNvCxnSpPr>
            <a:stCxn id="280" idx="2"/>
          </p:cNvCxnSpPr>
          <p:nvPr/>
        </p:nvCxnSpPr>
        <p:spPr>
          <a:xfrm>
            <a:off x="5616426" y="2935649"/>
            <a:ext cx="0" cy="1197300"/>
          </a:xfrm>
          <a:prstGeom prst="straightConnector1">
            <a:avLst/>
          </a:prstGeom>
          <a:noFill/>
          <a:ln w="9525" cap="flat" cmpd="sng">
            <a:solidFill>
              <a:schemeClr val="accent1"/>
            </a:solidFill>
            <a:prstDash val="solid"/>
            <a:miter lim="800000"/>
            <a:headEnd type="none" w="sm" len="sm"/>
            <a:tailEnd type="none" w="sm" len="sm"/>
          </a:ln>
        </p:spPr>
      </p:cxnSp>
      <p:cxnSp>
        <p:nvCxnSpPr>
          <p:cNvPr id="282" name="Google Shape;282;p31"/>
          <p:cNvCxnSpPr/>
          <p:nvPr/>
        </p:nvCxnSpPr>
        <p:spPr>
          <a:xfrm>
            <a:off x="908353" y="4133025"/>
            <a:ext cx="8964300" cy="0"/>
          </a:xfrm>
          <a:prstGeom prst="straightConnector1">
            <a:avLst/>
          </a:prstGeom>
          <a:noFill/>
          <a:ln w="9525" cap="flat" cmpd="sng">
            <a:solidFill>
              <a:schemeClr val="accent1"/>
            </a:solidFill>
            <a:prstDash val="solid"/>
            <a:miter lim="800000"/>
            <a:headEnd type="none" w="sm" len="sm"/>
            <a:tailEnd type="none" w="sm" len="sm"/>
          </a:ln>
        </p:spPr>
      </p:cxnSp>
      <p:cxnSp>
        <p:nvCxnSpPr>
          <p:cNvPr id="283" name="Google Shape;283;p31"/>
          <p:cNvCxnSpPr/>
          <p:nvPr/>
        </p:nvCxnSpPr>
        <p:spPr>
          <a:xfrm>
            <a:off x="908353" y="4133025"/>
            <a:ext cx="0" cy="538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4" name="Google Shape;284;p31"/>
          <p:cNvCxnSpPr/>
          <p:nvPr/>
        </p:nvCxnSpPr>
        <p:spPr>
          <a:xfrm>
            <a:off x="3118153" y="4133025"/>
            <a:ext cx="0" cy="538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5" name="Google Shape;285;p31"/>
          <p:cNvCxnSpPr/>
          <p:nvPr/>
        </p:nvCxnSpPr>
        <p:spPr>
          <a:xfrm>
            <a:off x="5616424" y="4133025"/>
            <a:ext cx="0" cy="538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6" name="Google Shape;286;p31"/>
          <p:cNvCxnSpPr/>
          <p:nvPr/>
        </p:nvCxnSpPr>
        <p:spPr>
          <a:xfrm>
            <a:off x="7826224" y="4133025"/>
            <a:ext cx="0" cy="538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8" name="Google Shape;288;p31"/>
          <p:cNvCxnSpPr/>
          <p:nvPr/>
        </p:nvCxnSpPr>
        <p:spPr>
          <a:xfrm>
            <a:off x="9872739" y="4133025"/>
            <a:ext cx="0" cy="538800"/>
          </a:xfrm>
          <a:prstGeom prst="straightConnector1">
            <a:avLst/>
          </a:prstGeom>
          <a:noFill/>
          <a:ln w="9525" cap="flat" cmpd="sng">
            <a:solidFill>
              <a:schemeClr val="accent1"/>
            </a:solidFill>
            <a:prstDash val="solid"/>
            <a:miter lim="800000"/>
            <a:headEnd type="none" w="sm" len="sm"/>
            <a:tailEnd type="triangle" w="med" len="med"/>
          </a:ln>
        </p:spPr>
      </p:cxnSp>
      <p:sp>
        <p:nvSpPr>
          <p:cNvPr id="289" name="Google Shape;289;p31"/>
          <p:cNvSpPr/>
          <p:nvPr/>
        </p:nvSpPr>
        <p:spPr>
          <a:xfrm>
            <a:off x="467479" y="4818825"/>
            <a:ext cx="1943100" cy="71850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Times New Roman"/>
                <a:ea typeface="Times New Roman"/>
                <a:cs typeface="Times New Roman"/>
                <a:sym typeface="Times New Roman"/>
              </a:rPr>
              <a:t>DIGITAL AND SOCIAL </a:t>
            </a:r>
            <a:endParaRPr>
              <a:latin typeface="Times New Roman"/>
              <a:ea typeface="Times New Roman"/>
              <a:cs typeface="Times New Roman"/>
              <a:sym typeface="Times New Roman"/>
            </a:endParaRPr>
          </a:p>
        </p:txBody>
      </p:sp>
      <p:sp>
        <p:nvSpPr>
          <p:cNvPr id="290" name="Google Shape;290;p31"/>
          <p:cNvSpPr/>
          <p:nvPr/>
        </p:nvSpPr>
        <p:spPr>
          <a:xfrm>
            <a:off x="2603801" y="4826309"/>
            <a:ext cx="1943100" cy="71850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750">
                <a:solidFill>
                  <a:schemeClr val="lt1"/>
                </a:solidFill>
                <a:latin typeface="Times New Roman"/>
                <a:ea typeface="Times New Roman"/>
                <a:cs typeface="Times New Roman"/>
                <a:sym typeface="Times New Roman"/>
              </a:rPr>
              <a:t>OOH </a:t>
            </a:r>
            <a:br>
              <a:rPr lang="en-IN" sz="1750">
                <a:solidFill>
                  <a:schemeClr val="lt1"/>
                </a:solidFill>
                <a:latin typeface="Times New Roman"/>
                <a:ea typeface="Times New Roman"/>
                <a:cs typeface="Times New Roman"/>
                <a:sym typeface="Times New Roman"/>
              </a:rPr>
            </a:br>
            <a:r>
              <a:rPr lang="en-IN" sz="1750">
                <a:solidFill>
                  <a:schemeClr val="lt1"/>
                </a:solidFill>
                <a:latin typeface="Times New Roman"/>
                <a:ea typeface="Times New Roman"/>
                <a:cs typeface="Times New Roman"/>
                <a:sym typeface="Times New Roman"/>
              </a:rPr>
              <a:t>(Out of Home Adv.)</a:t>
            </a:r>
            <a:endParaRPr sz="1750">
              <a:latin typeface="Times New Roman"/>
              <a:ea typeface="Times New Roman"/>
              <a:cs typeface="Times New Roman"/>
              <a:sym typeface="Times New Roman"/>
            </a:endParaRPr>
          </a:p>
        </p:txBody>
      </p:sp>
      <p:sp>
        <p:nvSpPr>
          <p:cNvPr id="291" name="Google Shape;291;p31"/>
          <p:cNvSpPr/>
          <p:nvPr/>
        </p:nvSpPr>
        <p:spPr>
          <a:xfrm>
            <a:off x="4892523" y="4818824"/>
            <a:ext cx="1943100" cy="71850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Times New Roman"/>
                <a:ea typeface="Times New Roman"/>
                <a:cs typeface="Times New Roman"/>
                <a:sym typeface="Times New Roman"/>
              </a:rPr>
              <a:t>INFLUENCER MARKETING </a:t>
            </a:r>
            <a:endParaRPr>
              <a:latin typeface="Times New Roman"/>
              <a:ea typeface="Times New Roman"/>
              <a:cs typeface="Times New Roman"/>
              <a:sym typeface="Times New Roman"/>
            </a:endParaRPr>
          </a:p>
        </p:txBody>
      </p:sp>
      <p:sp>
        <p:nvSpPr>
          <p:cNvPr id="292" name="Google Shape;292;p31"/>
          <p:cNvSpPr/>
          <p:nvPr/>
        </p:nvSpPr>
        <p:spPr>
          <a:xfrm>
            <a:off x="7105045" y="4818823"/>
            <a:ext cx="1943100" cy="71850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Times New Roman"/>
                <a:ea typeface="Times New Roman"/>
                <a:cs typeface="Times New Roman"/>
                <a:sym typeface="Times New Roman"/>
              </a:rPr>
              <a:t>COMMUNITY </a:t>
            </a:r>
            <a:endParaRPr>
              <a:latin typeface="Times New Roman"/>
              <a:ea typeface="Times New Roman"/>
              <a:cs typeface="Times New Roman"/>
              <a:sym typeface="Times New Roman"/>
            </a:endParaRPr>
          </a:p>
        </p:txBody>
      </p:sp>
      <p:sp>
        <p:nvSpPr>
          <p:cNvPr id="293" name="Google Shape;293;p31"/>
          <p:cNvSpPr/>
          <p:nvPr/>
        </p:nvSpPr>
        <p:spPr>
          <a:xfrm>
            <a:off x="9317567" y="4818819"/>
            <a:ext cx="1943100" cy="71850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Times New Roman"/>
                <a:ea typeface="Times New Roman"/>
                <a:cs typeface="Times New Roman"/>
                <a:sym typeface="Times New Roman"/>
              </a:rPr>
              <a:t>PR</a:t>
            </a:r>
            <a:endParaRPr>
              <a:latin typeface="Times New Roman"/>
              <a:ea typeface="Times New Roman"/>
              <a:cs typeface="Times New Roman"/>
              <a:sym typeface="Times New Roman"/>
            </a:endParaRPr>
          </a:p>
        </p:txBody>
      </p:sp>
      <p:sp>
        <p:nvSpPr>
          <p:cNvPr id="294" name="Google Shape;294;p31"/>
          <p:cNvSpPr txBox="1"/>
          <p:nvPr/>
        </p:nvSpPr>
        <p:spPr>
          <a:xfrm>
            <a:off x="3231925" y="5018700"/>
            <a:ext cx="7567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7" descr="Image result for snowflakes"/>
          <p:cNvPicPr preferRelativeResize="0"/>
          <p:nvPr/>
        </p:nvPicPr>
        <p:blipFill rotWithShape="1">
          <a:blip r:embed="rId3">
            <a:alphaModFix/>
          </a:blip>
          <a:srcRect/>
          <a:stretch/>
        </p:blipFill>
        <p:spPr>
          <a:xfrm>
            <a:off x="9383183" y="4392777"/>
            <a:ext cx="1180937" cy="929270"/>
          </a:xfrm>
          <a:prstGeom prst="rect">
            <a:avLst/>
          </a:prstGeom>
          <a:noFill/>
          <a:ln>
            <a:noFill/>
          </a:ln>
        </p:spPr>
      </p:pic>
      <p:pic>
        <p:nvPicPr>
          <p:cNvPr id="125" name="Google Shape;125;p17" descr="Image result for snowflakes"/>
          <p:cNvPicPr preferRelativeResize="0"/>
          <p:nvPr/>
        </p:nvPicPr>
        <p:blipFill rotWithShape="1">
          <a:blip r:embed="rId4">
            <a:alphaModFix/>
          </a:blip>
          <a:srcRect/>
          <a:stretch/>
        </p:blipFill>
        <p:spPr>
          <a:xfrm>
            <a:off x="9933879" y="1803957"/>
            <a:ext cx="935371" cy="918294"/>
          </a:xfrm>
          <a:prstGeom prst="rect">
            <a:avLst/>
          </a:prstGeom>
          <a:noFill/>
          <a:ln>
            <a:noFill/>
          </a:ln>
        </p:spPr>
      </p:pic>
      <p:pic>
        <p:nvPicPr>
          <p:cNvPr id="126" name="Google Shape;126;p17" descr="Image result for snowflakes"/>
          <p:cNvPicPr preferRelativeResize="0"/>
          <p:nvPr/>
        </p:nvPicPr>
        <p:blipFill rotWithShape="1">
          <a:blip r:embed="rId5">
            <a:alphaModFix/>
          </a:blip>
          <a:srcRect/>
          <a:stretch/>
        </p:blipFill>
        <p:spPr>
          <a:xfrm>
            <a:off x="6801583" y="1914129"/>
            <a:ext cx="1053999" cy="929270"/>
          </a:xfrm>
          <a:prstGeom prst="rect">
            <a:avLst/>
          </a:prstGeom>
          <a:noFill/>
          <a:ln>
            <a:noFill/>
          </a:ln>
        </p:spPr>
      </p:pic>
      <p:pic>
        <p:nvPicPr>
          <p:cNvPr id="127" name="Google Shape;127;p17" descr="Image result for snowflakes"/>
          <p:cNvPicPr preferRelativeResize="0"/>
          <p:nvPr/>
        </p:nvPicPr>
        <p:blipFill rotWithShape="1">
          <a:blip r:embed="rId6">
            <a:alphaModFix/>
          </a:blip>
          <a:srcRect/>
          <a:stretch/>
        </p:blipFill>
        <p:spPr>
          <a:xfrm>
            <a:off x="477199" y="1914135"/>
            <a:ext cx="1118018" cy="985713"/>
          </a:xfrm>
          <a:prstGeom prst="rect">
            <a:avLst/>
          </a:prstGeom>
          <a:noFill/>
          <a:ln>
            <a:noFill/>
          </a:ln>
        </p:spPr>
      </p:pic>
      <p:sp>
        <p:nvSpPr>
          <p:cNvPr id="128" name="Google Shape;128;p17"/>
          <p:cNvSpPr txBox="1">
            <a:spLocks noGrp="1"/>
          </p:cNvSpPr>
          <p:nvPr>
            <p:ph type="title"/>
          </p:nvPr>
        </p:nvSpPr>
        <p:spPr>
          <a:xfrm>
            <a:off x="171450" y="19086"/>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99FF"/>
              </a:buClr>
              <a:buSzPts val="4000"/>
              <a:buFont typeface="Jacques Francois Shadow"/>
              <a:buNone/>
            </a:pPr>
            <a:r>
              <a:rPr lang="en-IN" sz="4200"/>
              <a:t>The Home Masters Advantages</a:t>
            </a:r>
            <a:endParaRPr sz="4200"/>
          </a:p>
        </p:txBody>
      </p:sp>
      <p:sp>
        <p:nvSpPr>
          <p:cNvPr id="129" name="Google Shape;129;p17"/>
          <p:cNvSpPr/>
          <p:nvPr/>
        </p:nvSpPr>
        <p:spPr>
          <a:xfrm>
            <a:off x="895350" y="1163725"/>
            <a:ext cx="62154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600" b="1">
                <a:solidFill>
                  <a:srgbClr val="000000"/>
                </a:solidFill>
                <a:latin typeface="Times New Roman"/>
                <a:ea typeface="Times New Roman"/>
                <a:cs typeface="Times New Roman"/>
                <a:sym typeface="Times New Roman"/>
              </a:rPr>
              <a:t>Smart, Connected &amp; Energy efficient</a:t>
            </a:r>
            <a:endParaRPr sz="2000">
              <a:solidFill>
                <a:schemeClr val="dk1"/>
              </a:solidFill>
              <a:latin typeface="Times New Roman"/>
              <a:ea typeface="Times New Roman"/>
              <a:cs typeface="Times New Roman"/>
              <a:sym typeface="Times New Roman"/>
            </a:endParaRPr>
          </a:p>
        </p:txBody>
      </p:sp>
      <p:sp>
        <p:nvSpPr>
          <p:cNvPr id="130" name="Google Shape;130;p17"/>
          <p:cNvSpPr/>
          <p:nvPr/>
        </p:nvSpPr>
        <p:spPr>
          <a:xfrm>
            <a:off x="171446" y="3061346"/>
            <a:ext cx="2224200" cy="597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IN" sz="1800" b="1">
                <a:solidFill>
                  <a:srgbClr val="000000"/>
                </a:solidFill>
                <a:latin typeface="Times New Roman"/>
                <a:ea typeface="Times New Roman"/>
                <a:cs typeface="Times New Roman"/>
                <a:sym typeface="Times New Roman"/>
              </a:rPr>
              <a:t>Voice command </a:t>
            </a:r>
            <a:r>
              <a:rPr lang="en-IN" sz="1800">
                <a:solidFill>
                  <a:srgbClr val="000000"/>
                </a:solidFill>
                <a:latin typeface="Times New Roman"/>
                <a:ea typeface="Times New Roman"/>
                <a:cs typeface="Times New Roman"/>
                <a:sym typeface="Times New Roman"/>
              </a:rPr>
              <a:t>enabled through wi-fi</a:t>
            </a:r>
            <a:endParaRPr>
              <a:latin typeface="Times New Roman"/>
              <a:ea typeface="Times New Roman"/>
              <a:cs typeface="Times New Roman"/>
              <a:sym typeface="Times New Roman"/>
            </a:endParaRPr>
          </a:p>
        </p:txBody>
      </p:sp>
      <p:sp>
        <p:nvSpPr>
          <p:cNvPr id="131" name="Google Shape;131;p17"/>
          <p:cNvSpPr/>
          <p:nvPr/>
        </p:nvSpPr>
        <p:spPr>
          <a:xfrm>
            <a:off x="9662230" y="2769358"/>
            <a:ext cx="1925400" cy="846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IN" sz="1800" b="1">
                <a:solidFill>
                  <a:srgbClr val="000000"/>
                </a:solidFill>
                <a:latin typeface="Times New Roman"/>
                <a:ea typeface="Times New Roman"/>
                <a:cs typeface="Times New Roman"/>
                <a:sym typeface="Times New Roman"/>
              </a:rPr>
              <a:t>Copper Condenser</a:t>
            </a:r>
            <a:r>
              <a:rPr lang="en-IN" sz="1800">
                <a:solidFill>
                  <a:srgbClr val="000000"/>
                </a:solidFill>
                <a:latin typeface="Times New Roman"/>
                <a:ea typeface="Times New Roman"/>
                <a:cs typeface="Times New Roman"/>
                <a:sym typeface="Times New Roman"/>
              </a:rPr>
              <a:t>, Facia – Premium tech based design</a:t>
            </a:r>
            <a:endParaRPr>
              <a:latin typeface="Times New Roman"/>
              <a:ea typeface="Times New Roman"/>
              <a:cs typeface="Times New Roman"/>
              <a:sym typeface="Times New Roman"/>
            </a:endParaRPr>
          </a:p>
        </p:txBody>
      </p:sp>
      <p:sp>
        <p:nvSpPr>
          <p:cNvPr id="132" name="Google Shape;132;p17"/>
          <p:cNvSpPr/>
          <p:nvPr/>
        </p:nvSpPr>
        <p:spPr>
          <a:xfrm>
            <a:off x="1320396" y="5646740"/>
            <a:ext cx="1983000" cy="597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IN" sz="1800" b="1">
                <a:solidFill>
                  <a:srgbClr val="000000"/>
                </a:solidFill>
                <a:latin typeface="Times New Roman"/>
                <a:ea typeface="Times New Roman"/>
                <a:cs typeface="Times New Roman"/>
                <a:sym typeface="Times New Roman"/>
              </a:rPr>
              <a:t>App enabled control </a:t>
            </a:r>
            <a:endParaRPr b="1">
              <a:latin typeface="Times New Roman"/>
              <a:ea typeface="Times New Roman"/>
              <a:cs typeface="Times New Roman"/>
              <a:sym typeface="Times New Roman"/>
            </a:endParaRPr>
          </a:p>
        </p:txBody>
      </p:sp>
      <p:sp>
        <p:nvSpPr>
          <p:cNvPr id="133" name="Google Shape;133;p17"/>
          <p:cNvSpPr/>
          <p:nvPr/>
        </p:nvSpPr>
        <p:spPr>
          <a:xfrm>
            <a:off x="3303392" y="2837681"/>
            <a:ext cx="1983000" cy="1095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IN" sz="1800" b="1">
                <a:solidFill>
                  <a:srgbClr val="000000"/>
                </a:solidFill>
                <a:latin typeface="Times New Roman"/>
                <a:ea typeface="Times New Roman"/>
                <a:cs typeface="Times New Roman"/>
                <a:sym typeface="Times New Roman"/>
              </a:rPr>
              <a:t>Cooling Technology</a:t>
            </a:r>
            <a:r>
              <a:rPr lang="en-IN" sz="1800">
                <a:solidFill>
                  <a:srgbClr val="000000"/>
                </a:solidFill>
                <a:latin typeface="Times New Roman"/>
                <a:ea typeface="Times New Roman"/>
                <a:cs typeface="Times New Roman"/>
                <a:sym typeface="Times New Roman"/>
              </a:rPr>
              <a:t> (Twin Cool Inverter, jet stream)</a:t>
            </a:r>
            <a:endParaRPr>
              <a:latin typeface="Times New Roman"/>
              <a:ea typeface="Times New Roman"/>
              <a:cs typeface="Times New Roman"/>
              <a:sym typeface="Times New Roman"/>
            </a:endParaRPr>
          </a:p>
        </p:txBody>
      </p:sp>
      <p:sp>
        <p:nvSpPr>
          <p:cNvPr id="134" name="Google Shape;134;p17"/>
          <p:cNvSpPr/>
          <p:nvPr/>
        </p:nvSpPr>
        <p:spPr>
          <a:xfrm>
            <a:off x="6801583" y="2952566"/>
            <a:ext cx="1925400" cy="846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IN" sz="1800" b="1">
                <a:solidFill>
                  <a:srgbClr val="000000"/>
                </a:solidFill>
                <a:latin typeface="Times New Roman"/>
                <a:ea typeface="Times New Roman"/>
                <a:cs typeface="Times New Roman"/>
                <a:sym typeface="Times New Roman"/>
              </a:rPr>
              <a:t>Energy Efficiency</a:t>
            </a:r>
            <a:r>
              <a:rPr lang="en-IN" sz="1800">
                <a:solidFill>
                  <a:srgbClr val="000000"/>
                </a:solidFill>
                <a:latin typeface="Times New Roman"/>
                <a:ea typeface="Times New Roman"/>
                <a:cs typeface="Times New Roman"/>
                <a:sym typeface="Times New Roman"/>
              </a:rPr>
              <a:t> (Inverter, high ISEER rating)</a:t>
            </a:r>
            <a:endParaRPr>
              <a:latin typeface="Times New Roman"/>
              <a:ea typeface="Times New Roman"/>
              <a:cs typeface="Times New Roman"/>
              <a:sym typeface="Times New Roman"/>
            </a:endParaRPr>
          </a:p>
        </p:txBody>
      </p:sp>
      <p:sp>
        <p:nvSpPr>
          <p:cNvPr id="135" name="Google Shape;135;p17"/>
          <p:cNvSpPr/>
          <p:nvPr/>
        </p:nvSpPr>
        <p:spPr>
          <a:xfrm>
            <a:off x="9210019" y="5457312"/>
            <a:ext cx="1983000" cy="1095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IN" sz="1800" b="1">
                <a:solidFill>
                  <a:srgbClr val="000000"/>
                </a:solidFill>
                <a:latin typeface="Times New Roman"/>
                <a:ea typeface="Times New Roman"/>
                <a:cs typeface="Times New Roman"/>
                <a:sym typeface="Times New Roman"/>
              </a:rPr>
              <a:t>Clean Air</a:t>
            </a:r>
            <a:r>
              <a:rPr lang="en-IN" sz="1800">
                <a:solidFill>
                  <a:srgbClr val="000000"/>
                </a:solidFill>
                <a:latin typeface="Times New Roman"/>
                <a:ea typeface="Times New Roman"/>
                <a:cs typeface="Times New Roman"/>
                <a:sym typeface="Times New Roman"/>
              </a:rPr>
              <a:t> nano- Claim- 99.9% removal of bacteria and PM2.5. </a:t>
            </a:r>
            <a:endParaRPr sz="1800">
              <a:solidFill>
                <a:srgbClr val="000000"/>
              </a:solidFill>
              <a:latin typeface="Times New Roman"/>
              <a:ea typeface="Times New Roman"/>
              <a:cs typeface="Times New Roman"/>
              <a:sym typeface="Times New Roman"/>
            </a:endParaRPr>
          </a:p>
        </p:txBody>
      </p:sp>
      <p:sp>
        <p:nvSpPr>
          <p:cNvPr id="136" name="Google Shape;136;p17"/>
          <p:cNvSpPr/>
          <p:nvPr/>
        </p:nvSpPr>
        <p:spPr>
          <a:xfrm>
            <a:off x="4236117" y="5457290"/>
            <a:ext cx="1608600" cy="1095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IN" sz="1800" b="1">
                <a:solidFill>
                  <a:srgbClr val="000000"/>
                </a:solidFill>
                <a:latin typeface="Times New Roman"/>
                <a:ea typeface="Times New Roman"/>
                <a:cs typeface="Times New Roman"/>
                <a:sym typeface="Times New Roman"/>
              </a:rPr>
              <a:t>Fastest emergin</a:t>
            </a:r>
            <a:r>
              <a:rPr lang="en-IN" sz="1800">
                <a:solidFill>
                  <a:srgbClr val="000000"/>
                </a:solidFill>
                <a:latin typeface="Times New Roman"/>
                <a:ea typeface="Times New Roman"/>
                <a:cs typeface="Times New Roman"/>
                <a:sym typeface="Times New Roman"/>
              </a:rPr>
              <a:t>g AC  brand in Delhi NCR </a:t>
            </a:r>
            <a:endParaRPr>
              <a:latin typeface="Times New Roman"/>
              <a:ea typeface="Times New Roman"/>
              <a:cs typeface="Times New Roman"/>
              <a:sym typeface="Times New Roman"/>
            </a:endParaRPr>
          </a:p>
        </p:txBody>
      </p:sp>
      <p:pic>
        <p:nvPicPr>
          <p:cNvPr id="137" name="Google Shape;137;p17" descr="Image result for snowflakes"/>
          <p:cNvPicPr preferRelativeResize="0"/>
          <p:nvPr/>
        </p:nvPicPr>
        <p:blipFill rotWithShape="1">
          <a:blip r:embed="rId4">
            <a:alphaModFix/>
          </a:blip>
          <a:srcRect/>
          <a:stretch/>
        </p:blipFill>
        <p:spPr>
          <a:xfrm>
            <a:off x="1320396" y="4688071"/>
            <a:ext cx="935371" cy="918294"/>
          </a:xfrm>
          <a:prstGeom prst="rect">
            <a:avLst/>
          </a:prstGeom>
          <a:noFill/>
          <a:ln>
            <a:noFill/>
          </a:ln>
        </p:spPr>
      </p:pic>
      <p:pic>
        <p:nvPicPr>
          <p:cNvPr id="138" name="Google Shape;138;p17" descr="Image result for snowflakes"/>
          <p:cNvPicPr preferRelativeResize="0"/>
          <p:nvPr/>
        </p:nvPicPr>
        <p:blipFill rotWithShape="1">
          <a:blip r:embed="rId3">
            <a:alphaModFix/>
          </a:blip>
          <a:srcRect/>
          <a:stretch/>
        </p:blipFill>
        <p:spPr>
          <a:xfrm>
            <a:off x="4011519" y="4552826"/>
            <a:ext cx="1180937" cy="929270"/>
          </a:xfrm>
          <a:prstGeom prst="rect">
            <a:avLst/>
          </a:prstGeom>
          <a:noFill/>
          <a:ln>
            <a:noFill/>
          </a:ln>
        </p:spPr>
      </p:pic>
      <p:pic>
        <p:nvPicPr>
          <p:cNvPr id="139" name="Google Shape;139;p17" descr="Image result for snowflakes"/>
          <p:cNvPicPr preferRelativeResize="0"/>
          <p:nvPr/>
        </p:nvPicPr>
        <p:blipFill rotWithShape="1">
          <a:blip r:embed="rId6">
            <a:alphaModFix/>
          </a:blip>
          <a:srcRect/>
          <a:stretch/>
        </p:blipFill>
        <p:spPr>
          <a:xfrm>
            <a:off x="3452889" y="1914113"/>
            <a:ext cx="1118018" cy="985713"/>
          </a:xfrm>
          <a:prstGeom prst="rect">
            <a:avLst/>
          </a:prstGeom>
          <a:noFill/>
          <a:ln>
            <a:noFill/>
          </a:ln>
        </p:spPr>
      </p:pic>
      <p:sp>
        <p:nvSpPr>
          <p:cNvPr id="140" name="Google Shape;140;p17"/>
          <p:cNvSpPr/>
          <p:nvPr/>
        </p:nvSpPr>
        <p:spPr>
          <a:xfrm>
            <a:off x="6891893" y="5814710"/>
            <a:ext cx="1983000" cy="597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IN" sz="1800">
                <a:solidFill>
                  <a:srgbClr val="000000"/>
                </a:solidFill>
                <a:latin typeface="Times New Roman"/>
                <a:ea typeface="Times New Roman"/>
                <a:cs typeface="Times New Roman"/>
                <a:sym typeface="Times New Roman"/>
              </a:rPr>
              <a:t>Lineage of </a:t>
            </a:r>
            <a:r>
              <a:rPr lang="en-IN" sz="1800" b="1">
                <a:solidFill>
                  <a:srgbClr val="000000"/>
                </a:solidFill>
                <a:latin typeface="Times New Roman"/>
                <a:ea typeface="Times New Roman"/>
                <a:cs typeface="Times New Roman"/>
                <a:sym typeface="Times New Roman"/>
              </a:rPr>
              <a:t>Tech Enthusiast</a:t>
            </a:r>
            <a:endParaRPr b="1">
              <a:latin typeface="Times New Roman"/>
              <a:ea typeface="Times New Roman"/>
              <a:cs typeface="Times New Roman"/>
              <a:sym typeface="Times New Roman"/>
            </a:endParaRPr>
          </a:p>
        </p:txBody>
      </p:sp>
      <p:pic>
        <p:nvPicPr>
          <p:cNvPr id="141" name="Google Shape;141;p17" descr="Image result for snowflakes"/>
          <p:cNvPicPr preferRelativeResize="0"/>
          <p:nvPr/>
        </p:nvPicPr>
        <p:blipFill rotWithShape="1">
          <a:blip r:embed="rId6">
            <a:alphaModFix/>
          </a:blip>
          <a:srcRect/>
          <a:stretch/>
        </p:blipFill>
        <p:spPr>
          <a:xfrm>
            <a:off x="6777440" y="4819529"/>
            <a:ext cx="1118018" cy="9857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58A5D9-14E2-4E67-8A08-B92CE71B8E37}"/>
              </a:ext>
            </a:extLst>
          </p:cNvPr>
          <p:cNvSpPr txBox="1">
            <a:spLocks/>
          </p:cNvSpPr>
          <p:nvPr/>
        </p:nvSpPr>
        <p:spPr>
          <a:xfrm>
            <a:off x="331395" y="2089123"/>
            <a:ext cx="2900320" cy="23951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rgbClr val="0099FF"/>
                </a:solidFill>
                <a:latin typeface="Castellar" panose="020A0402060406010301" pitchFamily="18" charset="0"/>
                <a:ea typeface="+mj-ea"/>
                <a:cs typeface="+mj-cs"/>
              </a:defRPr>
            </a:lvl1pPr>
          </a:lstStyle>
          <a:p>
            <a:r>
              <a:rPr lang="en-IN" sz="2800" spc="300" dirty="0"/>
              <a:t>The consumer journey</a:t>
            </a:r>
          </a:p>
        </p:txBody>
      </p:sp>
      <p:pic>
        <p:nvPicPr>
          <p:cNvPr id="4" name="Picture 2" descr="Snowflake : Stock Photo">
            <a:extLst>
              <a:ext uri="{FF2B5EF4-FFF2-40B4-BE49-F238E27FC236}">
                <a16:creationId xmlns:a16="http://schemas.microsoft.com/office/drawing/2014/main" id="{AD64FDEE-2E97-5420-1BCC-C7AAE6D5D497}"/>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6200000">
            <a:off x="7623252" y="2262513"/>
            <a:ext cx="6013297"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92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C0F2535-4544-471D-97A4-B77C0797F4B8}"/>
              </a:ext>
            </a:extLst>
          </p:cNvPr>
          <p:cNvGraphicFramePr>
            <a:graphicFrameLocks noGrp="1"/>
          </p:cNvGraphicFramePr>
          <p:nvPr>
            <p:ph idx="1"/>
            <p:extLst>
              <p:ext uri="{D42A27DB-BD31-4B8C-83A1-F6EECF244321}">
                <p14:modId xmlns:p14="http://schemas.microsoft.com/office/powerpoint/2010/main" val="2551861579"/>
              </p:ext>
            </p:extLst>
          </p:nvPr>
        </p:nvGraphicFramePr>
        <p:xfrm>
          <a:off x="198054" y="142140"/>
          <a:ext cx="11795892" cy="6573720"/>
        </p:xfrm>
        <a:graphic>
          <a:graphicData uri="http://schemas.openxmlformats.org/drawingml/2006/table">
            <a:tbl>
              <a:tblPr firstRow="1" bandRow="1">
                <a:tableStyleId>{5940675A-B579-460E-94D1-54222C63F5DA}</a:tableStyleId>
              </a:tblPr>
              <a:tblGrid>
                <a:gridCol w="1965982">
                  <a:extLst>
                    <a:ext uri="{9D8B030D-6E8A-4147-A177-3AD203B41FA5}">
                      <a16:colId xmlns:a16="http://schemas.microsoft.com/office/drawing/2014/main" val="2882383903"/>
                    </a:ext>
                  </a:extLst>
                </a:gridCol>
                <a:gridCol w="1965982">
                  <a:extLst>
                    <a:ext uri="{9D8B030D-6E8A-4147-A177-3AD203B41FA5}">
                      <a16:colId xmlns:a16="http://schemas.microsoft.com/office/drawing/2014/main" val="1957739799"/>
                    </a:ext>
                  </a:extLst>
                </a:gridCol>
                <a:gridCol w="1965982">
                  <a:extLst>
                    <a:ext uri="{9D8B030D-6E8A-4147-A177-3AD203B41FA5}">
                      <a16:colId xmlns:a16="http://schemas.microsoft.com/office/drawing/2014/main" val="1823373808"/>
                    </a:ext>
                  </a:extLst>
                </a:gridCol>
                <a:gridCol w="1965982">
                  <a:extLst>
                    <a:ext uri="{9D8B030D-6E8A-4147-A177-3AD203B41FA5}">
                      <a16:colId xmlns:a16="http://schemas.microsoft.com/office/drawing/2014/main" val="122876898"/>
                    </a:ext>
                  </a:extLst>
                </a:gridCol>
                <a:gridCol w="1965982">
                  <a:extLst>
                    <a:ext uri="{9D8B030D-6E8A-4147-A177-3AD203B41FA5}">
                      <a16:colId xmlns:a16="http://schemas.microsoft.com/office/drawing/2014/main" val="3838683478"/>
                    </a:ext>
                  </a:extLst>
                </a:gridCol>
                <a:gridCol w="1965982">
                  <a:extLst>
                    <a:ext uri="{9D8B030D-6E8A-4147-A177-3AD203B41FA5}">
                      <a16:colId xmlns:a16="http://schemas.microsoft.com/office/drawing/2014/main" val="1499754875"/>
                    </a:ext>
                  </a:extLst>
                </a:gridCol>
              </a:tblGrid>
              <a:tr h="1031340">
                <a:tc>
                  <a:txBody>
                    <a:bodyPr/>
                    <a:lstStyle/>
                    <a:p>
                      <a:endParaRPr lang="en-IN" dirty="0">
                        <a:latin typeface="Dante" panose="02020502050200020203" pitchFamily="18" charset="0"/>
                      </a:endParaRPr>
                    </a:p>
                    <a:p>
                      <a:r>
                        <a:rPr lang="en-IN" dirty="0">
                          <a:latin typeface="Dante" panose="02020502050200020203" pitchFamily="18" charset="0"/>
                        </a:rPr>
                        <a:t>CONTEXT</a:t>
                      </a:r>
                    </a:p>
                  </a:txBody>
                  <a:tcPr/>
                </a:tc>
                <a:tc>
                  <a:txBody>
                    <a:bodyPr/>
                    <a:lstStyle/>
                    <a:p>
                      <a:pPr algn="ctr"/>
                      <a:r>
                        <a:rPr lang="en-IN" sz="1600" b="1" dirty="0">
                          <a:latin typeface="Dante" panose="02020502050200020203" pitchFamily="18" charset="0"/>
                        </a:rPr>
                        <a:t>Need a new a/c</a:t>
                      </a:r>
                      <a:r>
                        <a:rPr lang="en-IN" sz="1600" dirty="0">
                          <a:latin typeface="Dante" panose="02020502050200020203" pitchFamily="18" charset="0"/>
                        </a:rPr>
                        <a:t> (replacement/ supplement)</a:t>
                      </a:r>
                    </a:p>
                  </a:txBody>
                  <a:tcPr/>
                </a:tc>
                <a:tc>
                  <a:txBody>
                    <a:bodyPr/>
                    <a:lstStyle/>
                    <a:p>
                      <a:pPr algn="ctr"/>
                      <a:r>
                        <a:rPr lang="en-IN" sz="1600" b="1" dirty="0">
                          <a:latin typeface="Dante" panose="02020502050200020203" pitchFamily="18" charset="0"/>
                        </a:rPr>
                        <a:t>Overwhelmed</a:t>
                      </a:r>
                    </a:p>
                    <a:p>
                      <a:pPr algn="ctr"/>
                      <a:r>
                        <a:rPr lang="en-IN" sz="1600" dirty="0">
                          <a:latin typeface="Dante" panose="02020502050200020203" pitchFamily="18" charset="0"/>
                        </a:rPr>
                        <a:t>(with information and choices)</a:t>
                      </a:r>
                      <a:endParaRPr lang="en-IN" sz="1600" b="1" dirty="0">
                        <a:latin typeface="Dante" panose="02020502050200020203" pitchFamily="18" charset="0"/>
                      </a:endParaRPr>
                    </a:p>
                  </a:txBody>
                  <a:tcPr/>
                </a:tc>
                <a:tc>
                  <a:txBody>
                    <a:bodyPr/>
                    <a:lstStyle/>
                    <a:p>
                      <a:pPr algn="ctr"/>
                      <a:r>
                        <a:rPr lang="en-IN" sz="1600" b="1" dirty="0">
                          <a:latin typeface="Dante" panose="02020502050200020203" pitchFamily="18" charset="0"/>
                        </a:rPr>
                        <a:t>Confusion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latin typeface="Dante" panose="02020502050200020203" pitchFamily="18" charset="0"/>
                        </a:rPr>
                        <a:t>(aware of buzzwords, short-listing)</a:t>
                      </a:r>
                      <a:endParaRPr lang="en-IN" sz="1600" b="1" dirty="0">
                        <a:latin typeface="Dante" panose="02020502050200020203" pitchFamily="18" charset="0"/>
                      </a:endParaRPr>
                    </a:p>
                  </a:txBody>
                  <a:tcPr/>
                </a:tc>
                <a:tc>
                  <a:txBody>
                    <a:bodyPr/>
                    <a:lstStyle/>
                    <a:p>
                      <a:pPr algn="ctr"/>
                      <a:r>
                        <a:rPr lang="en-IN" sz="1600" b="1" dirty="0">
                          <a:latin typeface="Dante" panose="02020502050200020203" pitchFamily="18" charset="0"/>
                        </a:rPr>
                        <a:t>Deal hunt</a:t>
                      </a:r>
                    </a:p>
                  </a:txBody>
                  <a:tcPr/>
                </a:tc>
                <a:tc>
                  <a:txBody>
                    <a:bodyPr/>
                    <a:lstStyle/>
                    <a:p>
                      <a:pPr algn="ctr"/>
                      <a:r>
                        <a:rPr lang="en-IN" sz="1600" b="1" dirty="0">
                          <a:latin typeface="Dante" panose="02020502050200020203" pitchFamily="18" charset="0"/>
                        </a:rPr>
                        <a:t>Choice-made</a:t>
                      </a:r>
                    </a:p>
                  </a:txBody>
                  <a:tcPr/>
                </a:tc>
                <a:extLst>
                  <a:ext uri="{0D108BD9-81ED-4DB2-BD59-A6C34878D82A}">
                    <a16:rowId xmlns:a16="http://schemas.microsoft.com/office/drawing/2014/main" val="2230973229"/>
                  </a:ext>
                </a:extLst>
              </a:tr>
              <a:tr h="1031340">
                <a:tc>
                  <a:txBody>
                    <a:bodyPr/>
                    <a:lstStyle/>
                    <a:p>
                      <a:endParaRPr lang="en-IN" dirty="0">
                        <a:latin typeface="Dante" panose="02020502050200020203" pitchFamily="18" charset="0"/>
                      </a:endParaRPr>
                    </a:p>
                    <a:p>
                      <a:r>
                        <a:rPr lang="en-IN" dirty="0">
                          <a:latin typeface="Dante" panose="02020502050200020203" pitchFamily="18" charset="0"/>
                        </a:rPr>
                        <a:t>STAGE</a:t>
                      </a:r>
                    </a:p>
                  </a:txBody>
                  <a:tcPr/>
                </a:tc>
                <a:tc>
                  <a:txBody>
                    <a:bodyPr/>
                    <a:lstStyle/>
                    <a:p>
                      <a:pPr algn="r"/>
                      <a:r>
                        <a:rPr lang="en-IN" sz="1600" b="1" dirty="0">
                          <a:latin typeface="Dante" panose="02020502050200020203" pitchFamily="18" charset="0"/>
                        </a:rPr>
                        <a:t>TRIGGER</a:t>
                      </a:r>
                    </a:p>
                  </a:txBody>
                  <a:tcPr/>
                </a:tc>
                <a:tc>
                  <a:txBody>
                    <a:bodyPr/>
                    <a:lstStyle/>
                    <a:p>
                      <a:pPr algn="r"/>
                      <a:r>
                        <a:rPr lang="en-IN" sz="1600" b="1" dirty="0">
                          <a:latin typeface="Dante" panose="02020502050200020203" pitchFamily="18" charset="0"/>
                        </a:rPr>
                        <a:t>CONSIDER</a:t>
                      </a:r>
                    </a:p>
                  </a:txBody>
                  <a:tcPr/>
                </a:tc>
                <a:tc>
                  <a:txBody>
                    <a:bodyPr/>
                    <a:lstStyle/>
                    <a:p>
                      <a:pPr algn="r"/>
                      <a:r>
                        <a:rPr lang="en-IN" sz="1600" b="1" dirty="0">
                          <a:latin typeface="Dante" panose="02020502050200020203" pitchFamily="18" charset="0"/>
                        </a:rPr>
                        <a:t>INFO</a:t>
                      </a:r>
                    </a:p>
                    <a:p>
                      <a:pPr algn="r"/>
                      <a:r>
                        <a:rPr lang="en-IN" sz="1600" b="1" dirty="0">
                          <a:latin typeface="Dante" panose="02020502050200020203" pitchFamily="18" charset="0"/>
                        </a:rPr>
                        <a:t>SEARCH</a:t>
                      </a:r>
                    </a:p>
                  </a:txBody>
                  <a:tcPr/>
                </a:tc>
                <a:tc>
                  <a:txBody>
                    <a:bodyPr/>
                    <a:lstStyle/>
                    <a:p>
                      <a:pPr algn="r"/>
                      <a:r>
                        <a:rPr lang="en-IN" sz="1600" b="1" dirty="0">
                          <a:latin typeface="Dante" panose="02020502050200020203" pitchFamily="18" charset="0"/>
                        </a:rPr>
                        <a:t>CHOOSE</a:t>
                      </a:r>
                    </a:p>
                  </a:txBody>
                  <a:tcPr/>
                </a:tc>
                <a:tc>
                  <a:txBody>
                    <a:bodyPr/>
                    <a:lstStyle/>
                    <a:p>
                      <a:pPr algn="r"/>
                      <a:r>
                        <a:rPr lang="en-IN" sz="1600" b="1" dirty="0">
                          <a:latin typeface="Dante" panose="02020502050200020203" pitchFamily="18" charset="0"/>
                        </a:rPr>
                        <a:t>BUY</a:t>
                      </a:r>
                    </a:p>
                  </a:txBody>
                  <a:tcPr/>
                </a:tc>
                <a:extLst>
                  <a:ext uri="{0D108BD9-81ED-4DB2-BD59-A6C34878D82A}">
                    <a16:rowId xmlns:a16="http://schemas.microsoft.com/office/drawing/2014/main" val="609401430"/>
                  </a:ext>
                </a:extLst>
              </a:tr>
              <a:tr h="1031340">
                <a:tc>
                  <a:txBody>
                    <a:bodyPr/>
                    <a:lstStyle/>
                    <a:p>
                      <a:endParaRPr lang="en-IN" dirty="0">
                        <a:latin typeface="Dante" panose="02020502050200020203" pitchFamily="18" charset="0"/>
                      </a:endParaRPr>
                    </a:p>
                    <a:p>
                      <a:r>
                        <a:rPr lang="en-IN" dirty="0">
                          <a:latin typeface="Dante" panose="02020502050200020203" pitchFamily="18" charset="0"/>
                        </a:rPr>
                        <a:t>DO/THINK/FEEL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kern="1200" dirty="0">
                          <a:solidFill>
                            <a:schemeClr val="tx1"/>
                          </a:solidFill>
                          <a:latin typeface="Dante" panose="02020502050200020203" pitchFamily="18" charset="0"/>
                          <a:ea typeface="+mn-ea"/>
                          <a:cs typeface="+mn-cs"/>
                        </a:rPr>
                        <a:t>Feel anxious about an impending big purchase </a:t>
                      </a:r>
                    </a:p>
                  </a:txBody>
                  <a:tcPr/>
                </a:tc>
                <a:tc>
                  <a:txBody>
                    <a:bodyPr/>
                    <a:lstStyle/>
                    <a:p>
                      <a:r>
                        <a:rPr lang="en-IN" sz="1600" dirty="0">
                          <a:latin typeface="Dante" panose="02020502050200020203" pitchFamily="18" charset="0"/>
                        </a:rPr>
                        <a:t>Get opinions and research basis requirement (Tonnage, Variants, features Prices)</a:t>
                      </a:r>
                    </a:p>
                  </a:txBody>
                  <a:tcPr/>
                </a:tc>
                <a:tc>
                  <a:txBody>
                    <a:bodyPr/>
                    <a:lstStyle/>
                    <a:p>
                      <a:r>
                        <a:rPr lang="en-IN" sz="1600" dirty="0">
                          <a:latin typeface="Dante" panose="02020502050200020203" pitchFamily="18" charset="0"/>
                        </a:rPr>
                        <a:t>Store-checks and peer reviews to get the choice right</a:t>
                      </a:r>
                    </a:p>
                  </a:txBody>
                  <a:tcPr/>
                </a:tc>
                <a:tc>
                  <a:txBody>
                    <a:bodyPr/>
                    <a:lstStyle/>
                    <a:p>
                      <a:r>
                        <a:rPr lang="en-IN" sz="1600" dirty="0">
                          <a:latin typeface="Dante" panose="02020502050200020203" pitchFamily="18" charset="0"/>
                        </a:rPr>
                        <a:t>Visiting multiple platforms and stores Ensure no deal goes amiss</a:t>
                      </a:r>
                    </a:p>
                    <a:p>
                      <a:endParaRPr lang="en-IN" sz="1600" dirty="0">
                        <a:latin typeface="Dante" panose="02020502050200020203" pitchFamily="18" charset="0"/>
                      </a:endParaRP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Anxiety &amp; Anticipation</a:t>
                      </a:r>
                    </a:p>
                    <a:p>
                      <a:endParaRPr lang="en-IN" sz="1600" dirty="0">
                        <a:latin typeface="Dante" panose="02020502050200020203" pitchFamily="18" charset="0"/>
                      </a:endParaRPr>
                    </a:p>
                  </a:txBody>
                  <a:tcPr/>
                </a:tc>
                <a:extLst>
                  <a:ext uri="{0D108BD9-81ED-4DB2-BD59-A6C34878D82A}">
                    <a16:rowId xmlns:a16="http://schemas.microsoft.com/office/drawing/2014/main" val="2159132634"/>
                  </a:ext>
                </a:extLst>
              </a:tr>
              <a:tr h="1031340">
                <a:tc>
                  <a:txBody>
                    <a:bodyPr/>
                    <a:lstStyle/>
                    <a:p>
                      <a:endParaRPr lang="en-IN" dirty="0">
                        <a:latin typeface="Dante" panose="02020502050200020203" pitchFamily="18" charset="0"/>
                      </a:endParaRPr>
                    </a:p>
                    <a:p>
                      <a:r>
                        <a:rPr lang="en-IN" dirty="0">
                          <a:latin typeface="Dante" panose="02020502050200020203" pitchFamily="18" charset="0"/>
                        </a:rPr>
                        <a:t>CHALLENGE</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Predominance of competition</a:t>
                      </a:r>
                    </a:p>
                    <a:p>
                      <a:endParaRPr lang="en-IN" sz="1600" dirty="0">
                        <a:latin typeface="Dante" panose="02020502050200020203" pitchFamily="18" charset="0"/>
                      </a:endParaRP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Home Masters slow on trust since it is new</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Overshadowed by competition at POS</a:t>
                      </a:r>
                    </a:p>
                    <a:p>
                      <a:endParaRPr lang="en-IN" sz="1600" dirty="0">
                        <a:latin typeface="Dante" panose="02020502050200020203" pitchFamily="18" charset="0"/>
                      </a:endParaRP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Home Masters ACs rarely included in the final comparison list</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Overshadowed by competition at POS</a:t>
                      </a:r>
                    </a:p>
                    <a:p>
                      <a:endParaRPr lang="en-IN" sz="1600" dirty="0">
                        <a:latin typeface="Dante" panose="02020502050200020203" pitchFamily="18" charset="0"/>
                      </a:endParaRPr>
                    </a:p>
                  </a:txBody>
                  <a:tcPr/>
                </a:tc>
                <a:extLst>
                  <a:ext uri="{0D108BD9-81ED-4DB2-BD59-A6C34878D82A}">
                    <a16:rowId xmlns:a16="http://schemas.microsoft.com/office/drawing/2014/main" val="1717013114"/>
                  </a:ext>
                </a:extLst>
              </a:tr>
              <a:tr h="1031340">
                <a:tc>
                  <a:txBody>
                    <a:bodyPr/>
                    <a:lstStyle/>
                    <a:p>
                      <a:endParaRPr lang="en-IN" dirty="0">
                        <a:latin typeface="Dante" panose="02020502050200020203" pitchFamily="18" charset="0"/>
                      </a:endParaRPr>
                    </a:p>
                    <a:p>
                      <a:r>
                        <a:rPr lang="en-IN" dirty="0">
                          <a:latin typeface="Dante" panose="02020502050200020203" pitchFamily="18" charset="0"/>
                        </a:rPr>
                        <a:t>OPPORTUNITY</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Establish Panasonic’s distinctiveness &amp; meaning</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Establish expertise on the subject</a:t>
                      </a:r>
                    </a:p>
                    <a:p>
                      <a:endParaRPr lang="en-IN" sz="1600" dirty="0">
                        <a:latin typeface="Dante" panose="02020502050200020203" pitchFamily="18" charset="0"/>
                      </a:endParaRP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Establish the Home Masters distinctiveness</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Impactful deal communication</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Final decision swings on key functional features</a:t>
                      </a:r>
                    </a:p>
                  </a:txBody>
                  <a:tcPr/>
                </a:tc>
                <a:extLst>
                  <a:ext uri="{0D108BD9-81ED-4DB2-BD59-A6C34878D82A}">
                    <a16:rowId xmlns:a16="http://schemas.microsoft.com/office/drawing/2014/main" val="4034468168"/>
                  </a:ext>
                </a:extLst>
              </a:tr>
              <a:tr h="1031340">
                <a:tc>
                  <a:txBody>
                    <a:bodyPr/>
                    <a:lstStyle/>
                    <a:p>
                      <a:endParaRPr lang="en-IN" dirty="0">
                        <a:latin typeface="Dante" panose="02020502050200020203" pitchFamily="18" charset="0"/>
                      </a:endParaRPr>
                    </a:p>
                    <a:p>
                      <a:r>
                        <a:rPr lang="en-IN" dirty="0">
                          <a:latin typeface="Dante" panose="02020502050200020203" pitchFamily="18" charset="0"/>
                        </a:rPr>
                        <a:t>TOUCHPOINTS</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Create consideration via ATL, Banners, influencers</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Engagement via Banners. Microsite</a:t>
                      </a:r>
                    </a:p>
                    <a:p>
                      <a:r>
                        <a:rPr lang="en-IN" sz="1600" dirty="0">
                          <a:latin typeface="Dante" panose="02020502050200020203" pitchFamily="18" charset="0"/>
                        </a:rPr>
                        <a:t>Tech Influencer</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Drive choice at retail and in social media</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Contextual Banners</a:t>
                      </a:r>
                    </a:p>
                  </a:txBody>
                  <a:tcPr/>
                </a:tc>
                <a:tc>
                  <a:txBody>
                    <a:bodyPr/>
                    <a:lstStyle/>
                    <a:p>
                      <a:endParaRPr lang="en-IN" sz="1600" dirty="0">
                        <a:latin typeface="Dante" panose="02020502050200020203" pitchFamily="18" charset="0"/>
                      </a:endParaRPr>
                    </a:p>
                    <a:p>
                      <a:r>
                        <a:rPr lang="en-IN" sz="1600" dirty="0">
                          <a:latin typeface="Dante" panose="02020502050200020203" pitchFamily="18" charset="0"/>
                        </a:rPr>
                        <a:t>Retail </a:t>
                      </a:r>
                    </a:p>
                  </a:txBody>
                  <a:tcPr/>
                </a:tc>
                <a:extLst>
                  <a:ext uri="{0D108BD9-81ED-4DB2-BD59-A6C34878D82A}">
                    <a16:rowId xmlns:a16="http://schemas.microsoft.com/office/drawing/2014/main" val="640255503"/>
                  </a:ext>
                </a:extLst>
              </a:tr>
            </a:tbl>
          </a:graphicData>
        </a:graphic>
      </p:graphicFrame>
      <p:pic>
        <p:nvPicPr>
          <p:cNvPr id="5" name="Picture 6" descr="Image result for awareness vector">
            <a:extLst>
              <a:ext uri="{FF2B5EF4-FFF2-40B4-BE49-F238E27FC236}">
                <a16:creationId xmlns:a16="http://schemas.microsoft.com/office/drawing/2014/main" id="{9096EEA4-6D6C-4E28-BA0B-B60F27851CA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398" y="1242714"/>
            <a:ext cx="852885" cy="8528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a:extLst>
              <a:ext uri="{FF2B5EF4-FFF2-40B4-BE49-F238E27FC236}">
                <a16:creationId xmlns:a16="http://schemas.microsoft.com/office/drawing/2014/main" id="{C84D9237-02F0-4E41-B0F0-8CD855D5313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412468" y="1311563"/>
            <a:ext cx="782257" cy="78403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 descr="Image result for looking through magnifying glass vector">
            <a:extLst>
              <a:ext uri="{FF2B5EF4-FFF2-40B4-BE49-F238E27FC236}">
                <a16:creationId xmlns:a16="http://schemas.microsoft.com/office/drawing/2014/main" id="{66D7423A-4F36-414B-B6EC-2455D57E1DC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224166" y="1296763"/>
            <a:ext cx="850121" cy="8501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deals vector">
            <a:extLst>
              <a:ext uri="{FF2B5EF4-FFF2-40B4-BE49-F238E27FC236}">
                <a16:creationId xmlns:a16="http://schemas.microsoft.com/office/drawing/2014/main" id="{9CFDB59A-F35D-43A7-B3C4-D239B14B6D2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280993" y="1288754"/>
            <a:ext cx="884402" cy="88440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6" descr="Image result for pay vector">
            <a:extLst>
              <a:ext uri="{FF2B5EF4-FFF2-40B4-BE49-F238E27FC236}">
                <a16:creationId xmlns:a16="http://schemas.microsoft.com/office/drawing/2014/main" id="{713AEA21-BECD-4FFB-BB87-1108C6C52D92}"/>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0137469" y="1242714"/>
            <a:ext cx="884402" cy="8853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680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3"/>
          <p:cNvSpPr txBox="1">
            <a:spLocks noGrp="1"/>
          </p:cNvSpPr>
          <p:nvPr>
            <p:ph type="title"/>
          </p:nvPr>
        </p:nvSpPr>
        <p:spPr>
          <a:xfrm>
            <a:off x="401975" y="1013597"/>
            <a:ext cx="10767900" cy="1650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99FF"/>
              </a:buClr>
              <a:buSzPts val="4000"/>
              <a:buFont typeface="Jacques Francois Shadow"/>
              <a:buNone/>
            </a:pPr>
            <a:r>
              <a:rPr lang="en-IN" sz="5600"/>
              <a:t>Thank You</a:t>
            </a:r>
            <a:endParaRPr sz="5600"/>
          </a:p>
        </p:txBody>
      </p:sp>
      <p:sp>
        <p:nvSpPr>
          <p:cNvPr id="310" name="Google Shape;310;p33"/>
          <p:cNvSpPr txBox="1"/>
          <p:nvPr/>
        </p:nvSpPr>
        <p:spPr>
          <a:xfrm>
            <a:off x="401975" y="4606250"/>
            <a:ext cx="47421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dirty="0">
                <a:solidFill>
                  <a:srgbClr val="3F3F3F"/>
                </a:solidFill>
                <a:latin typeface="Times New Roman"/>
                <a:ea typeface="Times New Roman"/>
                <a:cs typeface="Times New Roman"/>
                <a:sym typeface="Times New Roman"/>
              </a:rPr>
              <a:t>Slides Presented and Created by:-</a:t>
            </a:r>
            <a:endParaRPr sz="2000" dirty="0">
              <a:solidFill>
                <a:srgbClr val="3F3F3F"/>
              </a:solidFill>
              <a:latin typeface="Times New Roman"/>
              <a:ea typeface="Times New Roman"/>
              <a:cs typeface="Times New Roman"/>
              <a:sym typeface="Times New Roman"/>
            </a:endParaRPr>
          </a:p>
          <a:p>
            <a:pPr marL="0" lvl="0" indent="0" algn="l" rtl="0">
              <a:spcBef>
                <a:spcPts val="0"/>
              </a:spcBef>
              <a:spcAft>
                <a:spcPts val="0"/>
              </a:spcAft>
              <a:buNone/>
            </a:pPr>
            <a:r>
              <a:rPr lang="en-IN" sz="2000" dirty="0">
                <a:solidFill>
                  <a:srgbClr val="3F3F3F"/>
                </a:solidFill>
                <a:latin typeface="Times New Roman"/>
                <a:ea typeface="Times New Roman"/>
                <a:cs typeface="Times New Roman"/>
                <a:sym typeface="Times New Roman"/>
              </a:rPr>
              <a:t>Mridul Goel (2022303)</a:t>
            </a:r>
            <a:endParaRPr sz="2000" dirty="0">
              <a:solidFill>
                <a:srgbClr val="3F3F3F"/>
              </a:solidFill>
              <a:latin typeface="Times New Roman"/>
              <a:ea typeface="Times New Roman"/>
              <a:cs typeface="Times New Roman"/>
              <a:sym typeface="Times New Roman"/>
            </a:endParaRPr>
          </a:p>
          <a:p>
            <a:pPr marL="0" lvl="0" indent="0" algn="l" rtl="0">
              <a:spcBef>
                <a:spcPts val="0"/>
              </a:spcBef>
              <a:spcAft>
                <a:spcPts val="0"/>
              </a:spcAft>
              <a:buNone/>
            </a:pPr>
            <a:r>
              <a:rPr lang="en-IN" sz="2000" dirty="0">
                <a:solidFill>
                  <a:srgbClr val="3F3F3F"/>
                </a:solidFill>
                <a:latin typeface="Times New Roman"/>
                <a:ea typeface="Times New Roman"/>
                <a:cs typeface="Times New Roman"/>
                <a:sym typeface="Times New Roman"/>
              </a:rPr>
              <a:t>Sankalp Raj (2022445)</a:t>
            </a:r>
            <a:endParaRPr sz="2000" dirty="0">
              <a:solidFill>
                <a:srgbClr val="3F3F3F"/>
              </a:solidFill>
              <a:latin typeface="Times New Roman"/>
              <a:ea typeface="Times New Roman"/>
              <a:cs typeface="Times New Roman"/>
              <a:sym typeface="Times New Roman"/>
            </a:endParaRPr>
          </a:p>
          <a:p>
            <a:pPr marL="0" lvl="0" indent="0" algn="l" rtl="0">
              <a:spcBef>
                <a:spcPts val="0"/>
              </a:spcBef>
              <a:spcAft>
                <a:spcPts val="0"/>
              </a:spcAft>
              <a:buNone/>
            </a:pPr>
            <a:r>
              <a:rPr lang="en-IN" sz="2000" dirty="0">
                <a:solidFill>
                  <a:srgbClr val="3F3F3F"/>
                </a:solidFill>
                <a:latin typeface="Times New Roman"/>
                <a:ea typeface="Times New Roman"/>
                <a:cs typeface="Times New Roman"/>
                <a:sym typeface="Times New Roman"/>
              </a:rPr>
              <a:t>Sanyam </a:t>
            </a:r>
            <a:r>
              <a:rPr lang="en-IN" sz="2000" dirty="0" err="1">
                <a:solidFill>
                  <a:srgbClr val="3F3F3F"/>
                </a:solidFill>
                <a:latin typeface="Times New Roman"/>
                <a:ea typeface="Times New Roman"/>
                <a:cs typeface="Times New Roman"/>
                <a:sym typeface="Times New Roman"/>
              </a:rPr>
              <a:t>Barwar</a:t>
            </a:r>
            <a:r>
              <a:rPr lang="en-IN" sz="2000" dirty="0">
                <a:solidFill>
                  <a:srgbClr val="3F3F3F"/>
                </a:solidFill>
                <a:latin typeface="Times New Roman"/>
                <a:ea typeface="Times New Roman"/>
                <a:cs typeface="Times New Roman"/>
                <a:sym typeface="Times New Roman"/>
              </a:rPr>
              <a:t> (2022447)</a:t>
            </a:r>
            <a:endParaRPr sz="2000" dirty="0">
              <a:solidFill>
                <a:srgbClr val="3F3F3F"/>
              </a:solidFill>
              <a:latin typeface="Times New Roman"/>
              <a:ea typeface="Times New Roman"/>
              <a:cs typeface="Times New Roman"/>
              <a:sym typeface="Times New Roman"/>
            </a:endParaRPr>
          </a:p>
          <a:p>
            <a:pPr marL="0" lvl="0" indent="0" algn="l" rtl="0">
              <a:spcBef>
                <a:spcPts val="0"/>
              </a:spcBef>
              <a:spcAft>
                <a:spcPts val="0"/>
              </a:spcAft>
              <a:buNone/>
            </a:pPr>
            <a:r>
              <a:rPr lang="en-IN" sz="2000" dirty="0" err="1">
                <a:solidFill>
                  <a:srgbClr val="3F3F3F"/>
                </a:solidFill>
                <a:latin typeface="Times New Roman"/>
                <a:ea typeface="Times New Roman"/>
                <a:cs typeface="Times New Roman"/>
                <a:sym typeface="Times New Roman"/>
              </a:rPr>
              <a:t>Vivan</a:t>
            </a:r>
            <a:r>
              <a:rPr lang="en-IN" sz="2000" dirty="0">
                <a:solidFill>
                  <a:srgbClr val="3F3F3F"/>
                </a:solidFill>
                <a:latin typeface="Times New Roman"/>
                <a:ea typeface="Times New Roman"/>
                <a:cs typeface="Times New Roman"/>
                <a:sym typeface="Times New Roman"/>
              </a:rPr>
              <a:t> </a:t>
            </a:r>
            <a:r>
              <a:rPr lang="en-IN" sz="2000" dirty="0" err="1">
                <a:solidFill>
                  <a:srgbClr val="3F3F3F"/>
                </a:solidFill>
                <a:latin typeface="Times New Roman"/>
                <a:ea typeface="Times New Roman"/>
                <a:cs typeface="Times New Roman"/>
                <a:sym typeface="Times New Roman"/>
              </a:rPr>
              <a:t>Rangra</a:t>
            </a:r>
            <a:r>
              <a:rPr lang="en-IN" sz="2000" dirty="0">
                <a:solidFill>
                  <a:srgbClr val="3F3F3F"/>
                </a:solidFill>
                <a:latin typeface="Times New Roman"/>
                <a:ea typeface="Times New Roman"/>
                <a:cs typeface="Times New Roman"/>
                <a:sym typeface="Times New Roman"/>
              </a:rPr>
              <a:t> (2022581)</a:t>
            </a:r>
            <a:endParaRPr sz="2000" dirty="0">
              <a:solidFill>
                <a:srgbClr val="3F3F3F"/>
              </a:solidFill>
              <a:latin typeface="Times New Roman"/>
              <a:ea typeface="Times New Roman"/>
              <a:cs typeface="Times New Roman"/>
              <a:sym typeface="Times New Roman"/>
            </a:endParaRPr>
          </a:p>
        </p:txBody>
      </p:sp>
      <p:pic>
        <p:nvPicPr>
          <p:cNvPr id="311" name="Google Shape;311;p33"/>
          <p:cNvPicPr preferRelativeResize="0"/>
          <p:nvPr/>
        </p:nvPicPr>
        <p:blipFill>
          <a:blip r:embed="rId3">
            <a:alphaModFix/>
          </a:blip>
          <a:stretch>
            <a:fillRect/>
          </a:stretch>
        </p:blipFill>
        <p:spPr>
          <a:xfrm rot="5400000">
            <a:off x="6792113" y="1458113"/>
            <a:ext cx="3693800" cy="7105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280775" y="29981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99FF"/>
              </a:buClr>
              <a:buSzPts val="4000"/>
              <a:buFont typeface="Jacques Francois Shadow"/>
              <a:buNone/>
            </a:pPr>
            <a:r>
              <a:rPr lang="en-IN" sz="4800">
                <a:solidFill>
                  <a:srgbClr val="0070C0"/>
                </a:solidFill>
              </a:rPr>
              <a:t>Target Segment Analysis</a:t>
            </a:r>
            <a:endParaRPr sz="4800">
              <a:solidFill>
                <a:srgbClr val="0070C0"/>
              </a:solidFill>
            </a:endParaRPr>
          </a:p>
        </p:txBody>
      </p:sp>
      <p:sp>
        <p:nvSpPr>
          <p:cNvPr id="148" name="Google Shape;148;p18"/>
          <p:cNvSpPr txBox="1"/>
          <p:nvPr/>
        </p:nvSpPr>
        <p:spPr>
          <a:xfrm>
            <a:off x="280765" y="1638906"/>
            <a:ext cx="6970800" cy="593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IN" sz="2200" b="1" u="sng">
                <a:solidFill>
                  <a:schemeClr val="dk1"/>
                </a:solidFill>
                <a:latin typeface="Times New Roman"/>
                <a:ea typeface="Times New Roman"/>
                <a:cs typeface="Times New Roman"/>
                <a:sym typeface="Times New Roman"/>
              </a:rPr>
              <a:t>Demographics</a:t>
            </a:r>
            <a:endParaRPr sz="2200" b="1" u="sng">
              <a:solidFill>
                <a:schemeClr val="dk1"/>
              </a:solidFill>
              <a:latin typeface="Times New Roman"/>
              <a:ea typeface="Times New Roman"/>
              <a:cs typeface="Times New Roman"/>
              <a:sym typeface="Times New Roman"/>
            </a:endParaRPr>
          </a:p>
        </p:txBody>
      </p:sp>
      <p:sp>
        <p:nvSpPr>
          <p:cNvPr id="149" name="Google Shape;149;p18"/>
          <p:cNvSpPr txBox="1"/>
          <p:nvPr/>
        </p:nvSpPr>
        <p:spPr>
          <a:xfrm>
            <a:off x="290526" y="2246000"/>
            <a:ext cx="7522800" cy="70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1600" b="1">
                <a:solidFill>
                  <a:schemeClr val="dk1"/>
                </a:solidFill>
                <a:latin typeface="Times New Roman"/>
                <a:ea typeface="Times New Roman"/>
                <a:cs typeface="Times New Roman"/>
                <a:sym typeface="Times New Roman"/>
              </a:rPr>
              <a:t>Our target customers are primarily aged between 18-40 years with high disposable incomes, residing in metro and mini-metro cities. They have the financial ability to invest in premium home appliances.</a:t>
            </a:r>
            <a:endParaRPr sz="1800" b="1">
              <a:solidFill>
                <a:schemeClr val="dk1"/>
              </a:solidFill>
              <a:latin typeface="Times New Roman"/>
              <a:ea typeface="Times New Roman"/>
              <a:cs typeface="Times New Roman"/>
              <a:sym typeface="Times New Roman"/>
            </a:endParaRPr>
          </a:p>
        </p:txBody>
      </p:sp>
      <p:sp>
        <p:nvSpPr>
          <p:cNvPr id="150" name="Google Shape;150;p18"/>
          <p:cNvSpPr txBox="1"/>
          <p:nvPr/>
        </p:nvSpPr>
        <p:spPr>
          <a:xfrm>
            <a:off x="1539248" y="3234168"/>
            <a:ext cx="6139200" cy="593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IN" sz="2200" b="1" u="sng">
                <a:solidFill>
                  <a:schemeClr val="dk1"/>
                </a:solidFill>
                <a:latin typeface="Times New Roman"/>
                <a:ea typeface="Times New Roman"/>
                <a:cs typeface="Times New Roman"/>
                <a:sym typeface="Times New Roman"/>
              </a:rPr>
              <a:t>Psychographics</a:t>
            </a:r>
            <a:endParaRPr sz="2200" b="1" u="sng">
              <a:solidFill>
                <a:schemeClr val="dk1"/>
              </a:solidFill>
              <a:latin typeface="Times New Roman"/>
              <a:ea typeface="Times New Roman"/>
              <a:cs typeface="Times New Roman"/>
              <a:sym typeface="Times New Roman"/>
            </a:endParaRPr>
          </a:p>
        </p:txBody>
      </p:sp>
      <p:sp>
        <p:nvSpPr>
          <p:cNvPr id="151" name="Google Shape;151;p18"/>
          <p:cNvSpPr txBox="1"/>
          <p:nvPr/>
        </p:nvSpPr>
        <p:spPr>
          <a:xfrm>
            <a:off x="1539250" y="3827887"/>
            <a:ext cx="6139200" cy="952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1600" b="1">
                <a:solidFill>
                  <a:schemeClr val="dk1"/>
                </a:solidFill>
                <a:latin typeface="Times New Roman"/>
                <a:ea typeface="Times New Roman"/>
                <a:cs typeface="Times New Roman"/>
                <a:sym typeface="Times New Roman"/>
              </a:rPr>
              <a:t>The target customers are actively engaged in social media, own the latest technology gadgets, and are environmentally conscious. Their limited living space calls for products that offer comfort and convenience without compromising on style.</a:t>
            </a:r>
            <a:endParaRPr sz="1800" b="1">
              <a:solidFill>
                <a:schemeClr val="dk1"/>
              </a:solidFill>
              <a:latin typeface="Times New Roman"/>
              <a:ea typeface="Times New Roman"/>
              <a:cs typeface="Times New Roman"/>
              <a:sym typeface="Times New Roman"/>
            </a:endParaRPr>
          </a:p>
        </p:txBody>
      </p:sp>
      <p:sp>
        <p:nvSpPr>
          <p:cNvPr id="152" name="Google Shape;152;p18"/>
          <p:cNvSpPr txBox="1"/>
          <p:nvPr/>
        </p:nvSpPr>
        <p:spPr>
          <a:xfrm>
            <a:off x="566516" y="4894360"/>
            <a:ext cx="6970800" cy="593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IN" sz="2200" b="1" u="sng">
                <a:solidFill>
                  <a:schemeClr val="dk1"/>
                </a:solidFill>
                <a:latin typeface="Times New Roman"/>
                <a:ea typeface="Times New Roman"/>
                <a:cs typeface="Times New Roman"/>
                <a:sym typeface="Times New Roman"/>
              </a:rPr>
              <a:t>Location</a:t>
            </a:r>
            <a:endParaRPr sz="2200" b="1" u="sng">
              <a:solidFill>
                <a:schemeClr val="dk1"/>
              </a:solidFill>
              <a:latin typeface="Times New Roman"/>
              <a:ea typeface="Times New Roman"/>
              <a:cs typeface="Times New Roman"/>
              <a:sym typeface="Times New Roman"/>
            </a:endParaRPr>
          </a:p>
        </p:txBody>
      </p:sp>
      <p:sp>
        <p:nvSpPr>
          <p:cNvPr id="153" name="Google Shape;153;p18"/>
          <p:cNvSpPr txBox="1"/>
          <p:nvPr/>
        </p:nvSpPr>
        <p:spPr>
          <a:xfrm>
            <a:off x="566516" y="5539407"/>
            <a:ext cx="6970800" cy="70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1700" b="1">
                <a:solidFill>
                  <a:schemeClr val="dk1"/>
                </a:solidFill>
                <a:latin typeface="Times New Roman"/>
                <a:ea typeface="Times New Roman"/>
                <a:cs typeface="Times New Roman"/>
                <a:sym typeface="Times New Roman"/>
              </a:rPr>
              <a:t>They are concentrated in urban areas where modern lifestyle and compact living quarters necessitate efficient and space-saving home appliances.</a:t>
            </a:r>
            <a:endParaRPr sz="1900" b="1">
              <a:solidFill>
                <a:schemeClr val="dk1"/>
              </a:solidFill>
              <a:latin typeface="Times New Roman"/>
              <a:ea typeface="Times New Roman"/>
              <a:cs typeface="Times New Roman"/>
              <a:sym typeface="Times New Roman"/>
            </a:endParaRPr>
          </a:p>
        </p:txBody>
      </p:sp>
      <p:pic>
        <p:nvPicPr>
          <p:cNvPr id="154" name="Google Shape;154;p18"/>
          <p:cNvPicPr preferRelativeResize="0"/>
          <p:nvPr/>
        </p:nvPicPr>
        <p:blipFill>
          <a:blip r:embed="rId3">
            <a:alphaModFix/>
          </a:blip>
          <a:stretch>
            <a:fillRect/>
          </a:stretch>
        </p:blipFill>
        <p:spPr>
          <a:xfrm>
            <a:off x="7813323" y="2246000"/>
            <a:ext cx="4208753" cy="315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d3nn873nee648n.cloudfront.net/900x600/16450/220-SM699026.jpg">
            <a:extLst>
              <a:ext uri="{FF2B5EF4-FFF2-40B4-BE49-F238E27FC236}">
                <a16:creationId xmlns:a16="http://schemas.microsoft.com/office/drawing/2014/main" id="{B485BF68-7FB7-4ACC-B625-03CB92363465}"/>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94F7A8-90EE-462D-8BAF-8056D9505FA8}"/>
              </a:ext>
            </a:extLst>
          </p:cNvPr>
          <p:cNvSpPr>
            <a:spLocks noGrp="1"/>
          </p:cNvSpPr>
          <p:nvPr>
            <p:ph type="title"/>
          </p:nvPr>
        </p:nvSpPr>
        <p:spPr>
          <a:xfrm>
            <a:off x="0" y="220298"/>
            <a:ext cx="5933661" cy="1325563"/>
          </a:xfrm>
        </p:spPr>
        <p:txBody>
          <a:bodyPr>
            <a:normAutofit fontScale="90000"/>
          </a:bodyPr>
          <a:lstStyle/>
          <a:p>
            <a:r>
              <a:rPr lang="en-IN" sz="3200" dirty="0">
                <a:latin typeface="Castellar" panose="020A0402060406010301" pitchFamily="18" charset="0"/>
              </a:rPr>
              <a:t>With much to do and get done, Automation adds to their life</a:t>
            </a:r>
          </a:p>
        </p:txBody>
      </p:sp>
    </p:spTree>
    <p:extLst>
      <p:ext uri="{BB962C8B-B14F-4D97-AF65-F5344CB8AC3E}">
        <p14:creationId xmlns:p14="http://schemas.microsoft.com/office/powerpoint/2010/main" val="386295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txBox="1">
            <a:spLocks noGrp="1"/>
          </p:cNvSpPr>
          <p:nvPr>
            <p:ph type="title"/>
          </p:nvPr>
        </p:nvSpPr>
        <p:spPr>
          <a:xfrm>
            <a:off x="354699" y="394162"/>
            <a:ext cx="11434177" cy="1230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4400"/>
              <a:buFont typeface="Calibri"/>
              <a:buNone/>
            </a:pPr>
            <a:r>
              <a:rPr lang="en-IN" sz="3600" dirty="0">
                <a:solidFill>
                  <a:srgbClr val="0070C0"/>
                </a:solidFill>
                <a:latin typeface="Castellar" panose="020A0402060406010301" pitchFamily="18" charset="0"/>
              </a:rPr>
              <a:t>Reason for Choosing Target Segment</a:t>
            </a:r>
            <a:endParaRPr sz="3600" dirty="0">
              <a:solidFill>
                <a:srgbClr val="0070C0"/>
              </a:solidFill>
              <a:latin typeface="Castellar" panose="020A0402060406010301" pitchFamily="18" charset="0"/>
            </a:endParaRPr>
          </a:p>
        </p:txBody>
      </p:sp>
      <p:sp>
        <p:nvSpPr>
          <p:cNvPr id="160" name="Google Shape;160;p19"/>
          <p:cNvSpPr/>
          <p:nvPr/>
        </p:nvSpPr>
        <p:spPr>
          <a:xfrm>
            <a:off x="8249325" y="1999275"/>
            <a:ext cx="3778200" cy="348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 name="Google Shape;161;p19"/>
          <p:cNvSpPr txBox="1">
            <a:spLocks noGrp="1"/>
          </p:cNvSpPr>
          <p:nvPr>
            <p:ph type="body" idx="3"/>
          </p:nvPr>
        </p:nvSpPr>
        <p:spPr>
          <a:xfrm>
            <a:off x="8454025" y="2131445"/>
            <a:ext cx="3452100" cy="882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3F3F3F"/>
              </a:buClr>
              <a:buSzPts val="2000"/>
              <a:buNone/>
            </a:pPr>
            <a:r>
              <a:rPr lang="en-IN" sz="2500">
                <a:latin typeface="Times New Roman"/>
                <a:ea typeface="Times New Roman"/>
                <a:cs typeface="Times New Roman"/>
                <a:sym typeface="Times New Roman"/>
              </a:rPr>
              <a:t>Engagement with Technology</a:t>
            </a:r>
            <a:endParaRPr sz="2500">
              <a:latin typeface="Times New Roman"/>
              <a:ea typeface="Times New Roman"/>
              <a:cs typeface="Times New Roman"/>
              <a:sym typeface="Times New Roman"/>
            </a:endParaRPr>
          </a:p>
        </p:txBody>
      </p:sp>
      <p:sp>
        <p:nvSpPr>
          <p:cNvPr id="162" name="Google Shape;162;p19"/>
          <p:cNvSpPr txBox="1">
            <a:spLocks noGrp="1"/>
          </p:cNvSpPr>
          <p:nvPr>
            <p:ph type="body" idx="4"/>
          </p:nvPr>
        </p:nvSpPr>
        <p:spPr>
          <a:xfrm>
            <a:off x="8454020" y="3347069"/>
            <a:ext cx="3452100" cy="830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3F3F3F"/>
              </a:buClr>
              <a:buSzPts val="1400"/>
              <a:buNone/>
            </a:pPr>
            <a:r>
              <a:rPr lang="en-IN" sz="1800">
                <a:latin typeface="Times New Roman"/>
                <a:ea typeface="Times New Roman"/>
                <a:cs typeface="Times New Roman"/>
                <a:sym typeface="Times New Roman"/>
              </a:rPr>
              <a:t>Their active engagement with the latest technology implies a greater appreciation for the advanced features and functionality of our portable AC, including smart capabilities and energy efficiency.</a:t>
            </a:r>
            <a:endParaRPr sz="2000">
              <a:latin typeface="Times New Roman"/>
              <a:ea typeface="Times New Roman"/>
              <a:cs typeface="Times New Roman"/>
              <a:sym typeface="Times New Roman"/>
            </a:endParaRPr>
          </a:p>
        </p:txBody>
      </p:sp>
      <p:sp>
        <p:nvSpPr>
          <p:cNvPr id="163" name="Google Shape;163;p19"/>
          <p:cNvSpPr/>
          <p:nvPr/>
        </p:nvSpPr>
        <p:spPr>
          <a:xfrm>
            <a:off x="173800" y="2027850"/>
            <a:ext cx="3778200" cy="348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 name="Google Shape;164;p19"/>
          <p:cNvSpPr txBox="1">
            <a:spLocks noGrp="1"/>
          </p:cNvSpPr>
          <p:nvPr>
            <p:ph type="body" idx="5"/>
          </p:nvPr>
        </p:nvSpPr>
        <p:spPr>
          <a:xfrm>
            <a:off x="390725" y="1970678"/>
            <a:ext cx="3452100" cy="107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3F3F3F"/>
              </a:buClr>
              <a:buSzPts val="2000"/>
              <a:buNone/>
            </a:pPr>
            <a:r>
              <a:rPr lang="en-IN" sz="2500">
                <a:latin typeface="Times New Roman"/>
                <a:ea typeface="Times New Roman"/>
                <a:cs typeface="Times New Roman"/>
                <a:sym typeface="Times New Roman"/>
              </a:rPr>
              <a:t>Preference for Comfort and Functionality</a:t>
            </a:r>
            <a:endParaRPr sz="2500">
              <a:latin typeface="Times New Roman"/>
              <a:ea typeface="Times New Roman"/>
              <a:cs typeface="Times New Roman"/>
              <a:sym typeface="Times New Roman"/>
            </a:endParaRPr>
          </a:p>
        </p:txBody>
      </p:sp>
      <p:sp>
        <p:nvSpPr>
          <p:cNvPr id="165" name="Google Shape;165;p19"/>
          <p:cNvSpPr txBox="1">
            <a:spLocks noGrp="1"/>
          </p:cNvSpPr>
          <p:nvPr>
            <p:ph type="body" idx="6"/>
          </p:nvPr>
        </p:nvSpPr>
        <p:spPr>
          <a:xfrm>
            <a:off x="385747" y="3329643"/>
            <a:ext cx="3452100" cy="830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3F3F3F"/>
              </a:buClr>
              <a:buSzPts val="1400"/>
              <a:buNone/>
            </a:pPr>
            <a:r>
              <a:rPr lang="en-IN" sz="1800">
                <a:latin typeface="Times New Roman"/>
                <a:ea typeface="Times New Roman"/>
                <a:cs typeface="Times New Roman"/>
                <a:sym typeface="Times New Roman"/>
              </a:rPr>
              <a:t>Their lifestyle choices indicate a preference for products that offer both functionality and style, aligning with the value proposition of our portable AC unit.</a:t>
            </a:r>
            <a:endParaRPr sz="2000">
              <a:latin typeface="Times New Roman"/>
              <a:ea typeface="Times New Roman"/>
              <a:cs typeface="Times New Roman"/>
              <a:sym typeface="Times New Roman"/>
            </a:endParaRPr>
          </a:p>
        </p:txBody>
      </p:sp>
      <p:cxnSp>
        <p:nvCxnSpPr>
          <p:cNvPr id="166" name="Google Shape;166;p19"/>
          <p:cNvCxnSpPr/>
          <p:nvPr/>
        </p:nvCxnSpPr>
        <p:spPr>
          <a:xfrm>
            <a:off x="173775" y="3137850"/>
            <a:ext cx="3778200" cy="0"/>
          </a:xfrm>
          <a:prstGeom prst="straightConnector1">
            <a:avLst/>
          </a:prstGeom>
          <a:noFill/>
          <a:ln w="9525" cap="flat" cmpd="sng">
            <a:solidFill>
              <a:schemeClr val="dk2"/>
            </a:solidFill>
            <a:prstDash val="solid"/>
            <a:round/>
            <a:headEnd type="none" w="med" len="med"/>
            <a:tailEnd type="none" w="med" len="med"/>
          </a:ln>
        </p:spPr>
      </p:cxnSp>
      <p:cxnSp>
        <p:nvCxnSpPr>
          <p:cNvPr id="167" name="Google Shape;167;p19"/>
          <p:cNvCxnSpPr/>
          <p:nvPr/>
        </p:nvCxnSpPr>
        <p:spPr>
          <a:xfrm>
            <a:off x="8249325" y="3132275"/>
            <a:ext cx="3778200" cy="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19"/>
          <p:cNvSpPr/>
          <p:nvPr/>
        </p:nvSpPr>
        <p:spPr>
          <a:xfrm>
            <a:off x="4211538" y="1999275"/>
            <a:ext cx="3778200" cy="348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 name="Google Shape;169;p19"/>
          <p:cNvSpPr txBox="1">
            <a:spLocks noGrp="1"/>
          </p:cNvSpPr>
          <p:nvPr>
            <p:ph type="body" idx="5"/>
          </p:nvPr>
        </p:nvSpPr>
        <p:spPr>
          <a:xfrm>
            <a:off x="4374588" y="2066878"/>
            <a:ext cx="3452100" cy="1077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1100"/>
              <a:buNone/>
            </a:pPr>
            <a:r>
              <a:rPr lang="en-IN" sz="2500">
                <a:latin typeface="Times New Roman"/>
                <a:ea typeface="Times New Roman"/>
                <a:cs typeface="Times New Roman"/>
                <a:sym typeface="Times New Roman"/>
              </a:rPr>
              <a:t>Disposable Income and Tech Savvy</a:t>
            </a:r>
            <a:endParaRPr sz="2500">
              <a:latin typeface="Times New Roman"/>
              <a:ea typeface="Times New Roman"/>
              <a:cs typeface="Times New Roman"/>
              <a:sym typeface="Times New Roman"/>
            </a:endParaRPr>
          </a:p>
        </p:txBody>
      </p:sp>
      <p:sp>
        <p:nvSpPr>
          <p:cNvPr id="170" name="Google Shape;170;p19"/>
          <p:cNvSpPr txBox="1">
            <a:spLocks noGrp="1"/>
          </p:cNvSpPr>
          <p:nvPr>
            <p:ph type="body" idx="6"/>
          </p:nvPr>
        </p:nvSpPr>
        <p:spPr>
          <a:xfrm>
            <a:off x="4372110" y="3261668"/>
            <a:ext cx="3452100" cy="830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3F3F3F"/>
              </a:buClr>
              <a:buSzPts val="1400"/>
              <a:buNone/>
            </a:pPr>
            <a:r>
              <a:rPr lang="en-IN" sz="1800">
                <a:latin typeface="Times New Roman"/>
                <a:ea typeface="Times New Roman"/>
                <a:cs typeface="Times New Roman"/>
                <a:sym typeface="Times New Roman"/>
              </a:rPr>
              <a:t>The chosen segment's high income and tech-savvy nature make them inclined towards investing in advanced, technology-driven products that complement their modern lifestyle.</a:t>
            </a:r>
            <a:endParaRPr sz="2000">
              <a:latin typeface="Times New Roman"/>
              <a:ea typeface="Times New Roman"/>
              <a:cs typeface="Times New Roman"/>
              <a:sym typeface="Times New Roman"/>
            </a:endParaRPr>
          </a:p>
          <a:p>
            <a:pPr marL="0" lvl="0" indent="0" algn="l" rtl="0">
              <a:lnSpc>
                <a:spcPct val="115000"/>
              </a:lnSpc>
              <a:spcBef>
                <a:spcPts val="0"/>
              </a:spcBef>
              <a:spcAft>
                <a:spcPts val="0"/>
              </a:spcAft>
              <a:buClr>
                <a:srgbClr val="3F3F3F"/>
              </a:buClr>
              <a:buSzPts val="1400"/>
              <a:buNone/>
            </a:pPr>
            <a:endParaRPr sz="1800">
              <a:latin typeface="Times New Roman"/>
              <a:ea typeface="Times New Roman"/>
              <a:cs typeface="Times New Roman"/>
              <a:sym typeface="Times New Roman"/>
            </a:endParaRPr>
          </a:p>
        </p:txBody>
      </p:sp>
      <p:cxnSp>
        <p:nvCxnSpPr>
          <p:cNvPr id="171" name="Google Shape;171;p19"/>
          <p:cNvCxnSpPr/>
          <p:nvPr/>
        </p:nvCxnSpPr>
        <p:spPr>
          <a:xfrm>
            <a:off x="4211550" y="3144475"/>
            <a:ext cx="37782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838200" y="299811"/>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dirty="0"/>
              <a:t>Value Proposition Canvas</a:t>
            </a:r>
            <a:endParaRPr dirty="0"/>
          </a:p>
        </p:txBody>
      </p:sp>
      <p:pic>
        <p:nvPicPr>
          <p:cNvPr id="178" name="Google Shape;178;p20"/>
          <p:cNvPicPr preferRelativeResize="0"/>
          <p:nvPr/>
        </p:nvPicPr>
        <p:blipFill>
          <a:blip r:embed="rId3">
            <a:alphaModFix/>
          </a:blip>
          <a:stretch>
            <a:fillRect/>
          </a:stretch>
        </p:blipFill>
        <p:spPr>
          <a:xfrm>
            <a:off x="838200" y="1687098"/>
            <a:ext cx="9307729" cy="4646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838200" y="299811"/>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dirty="0"/>
              <a:t>Value Chain MODEL</a:t>
            </a:r>
            <a:endParaRPr dirty="0"/>
          </a:p>
        </p:txBody>
      </p:sp>
      <p:pic>
        <p:nvPicPr>
          <p:cNvPr id="3" name="Picture 2">
            <a:extLst>
              <a:ext uri="{FF2B5EF4-FFF2-40B4-BE49-F238E27FC236}">
                <a16:creationId xmlns:a16="http://schemas.microsoft.com/office/drawing/2014/main" id="{C32B5FBD-40E5-AF0D-20BC-3F073CC52657}"/>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998764" y="1308655"/>
            <a:ext cx="8863693" cy="5406853"/>
          </a:xfrm>
          <a:prstGeom prst="rect">
            <a:avLst/>
          </a:prstGeom>
        </p:spPr>
      </p:pic>
    </p:spTree>
    <p:extLst>
      <p:ext uri="{BB962C8B-B14F-4D97-AF65-F5344CB8AC3E}">
        <p14:creationId xmlns:p14="http://schemas.microsoft.com/office/powerpoint/2010/main" val="2144115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1558</Words>
  <Application>Microsoft Office PowerPoint</Application>
  <PresentationFormat>Widescreen</PresentationFormat>
  <Paragraphs>227</Paragraphs>
  <Slides>42</Slides>
  <Notes>20</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Aharoni</vt:lpstr>
      <vt:lpstr>Arial</vt:lpstr>
      <vt:lpstr>Avenir Book</vt:lpstr>
      <vt:lpstr>Calibri</vt:lpstr>
      <vt:lpstr>Castellar</vt:lpstr>
      <vt:lpstr>Century Gothic</vt:lpstr>
      <vt:lpstr>Dante</vt:lpstr>
      <vt:lpstr>Jacques Francois Shadow</vt:lpstr>
      <vt:lpstr>Lobster</vt:lpstr>
      <vt:lpstr>Times New Roman</vt:lpstr>
      <vt:lpstr>Office Theme</vt:lpstr>
      <vt:lpstr>1_Office Theme</vt:lpstr>
      <vt:lpstr>Expanding influence </vt:lpstr>
      <vt:lpstr>The Problem</vt:lpstr>
      <vt:lpstr>Our Solution</vt:lpstr>
      <vt:lpstr>The Home Masters Advantages</vt:lpstr>
      <vt:lpstr>Target Segment Analysis</vt:lpstr>
      <vt:lpstr>With much to do and get done, Automation adds to their life</vt:lpstr>
      <vt:lpstr>Reason for Choosing Target Segment</vt:lpstr>
      <vt:lpstr>Value Proposition Canvas</vt:lpstr>
      <vt:lpstr>Value Chain MODEL</vt:lpstr>
      <vt:lpstr>PowerPoint Presentation</vt:lpstr>
      <vt:lpstr>PowerPoint Presentation</vt:lpstr>
      <vt:lpstr>PowerPoint Presentation</vt:lpstr>
      <vt:lpstr>PowerPoint Presentation</vt:lpstr>
      <vt:lpstr>PowerPoint Presentation</vt:lpstr>
      <vt:lpstr>UNDERSTANDING OUR AUDIENCE</vt:lpstr>
      <vt:lpstr>PowerPoint Presentation</vt:lpstr>
      <vt:lpstr>2nd largest population  fastest-growing major economy  maximum number of young</vt:lpstr>
      <vt:lpstr>An assault on the senses</vt:lpstr>
      <vt:lpstr>PowerPoint Presentation</vt:lpstr>
      <vt:lpstr>WE INDIANIZE</vt:lpstr>
      <vt:lpstr>PowerPoint Presentation</vt:lpstr>
      <vt:lpstr>PowerPoint Presentation</vt:lpstr>
      <vt:lpstr>Global citizens </vt:lpstr>
      <vt:lpstr>PowerPoint Presentation</vt:lpstr>
      <vt:lpstr>Socially conscious</vt:lpstr>
      <vt:lpstr>Gemini souls</vt:lpstr>
      <vt:lpstr>PowerPoint Presentation</vt:lpstr>
      <vt:lpstr>PowerPoint Presentation</vt:lpstr>
      <vt:lpstr>PowerPoint Presentation</vt:lpstr>
      <vt:lpstr>PowerPoint Presentation</vt:lpstr>
      <vt:lpstr>Well travelled and aware. Control-seekers.  Path breakers.</vt:lpstr>
      <vt:lpstr>With much to do and get done, Automation adds to their life</vt:lpstr>
      <vt:lpstr>Our Ambition for HOME MASTERS : belief. </vt:lpstr>
      <vt:lpstr>THE DISTINCTION CHALLENGE</vt:lpstr>
      <vt:lpstr>Category driven by tech memory hooks</vt:lpstr>
      <vt:lpstr>THE Home Masters Proposition</vt:lpstr>
      <vt:lpstr>PowerPoint Presentation</vt:lpstr>
      <vt:lpstr>APPROACH </vt:lpstr>
      <vt:lpstr>APPROACH</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vs Print</dc:title>
  <dc:creator>Shweta Khosla</dc:creator>
  <cp:lastModifiedBy>mridul goel</cp:lastModifiedBy>
  <cp:revision>217</cp:revision>
  <dcterms:created xsi:type="dcterms:W3CDTF">2019-08-23T05:50:37Z</dcterms:created>
  <dcterms:modified xsi:type="dcterms:W3CDTF">2024-04-28T11:45:35Z</dcterms:modified>
</cp:coreProperties>
</file>